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82" r:id="rId15"/>
    <p:sldId id="268" r:id="rId16"/>
    <p:sldId id="270" r:id="rId17"/>
    <p:sldId id="280" r:id="rId18"/>
    <p:sldId id="281" r:id="rId19"/>
    <p:sldId id="273" r:id="rId20"/>
    <p:sldId id="274" r:id="rId21"/>
    <p:sldId id="275" r:id="rId22"/>
    <p:sldId id="276" r:id="rId23"/>
    <p:sldId id="277" r:id="rId24"/>
    <p:sldId id="278" r:id="rId25"/>
    <p:sldId id="279" r:id="rId26"/>
  </p:sldIdLst>
  <p:sldSz cx="9144000" cy="6858000" type="screen4x3"/>
  <p:notesSz cx="6735763" cy="9866313"/>
  <p:embeddedFontLst>
    <p:embeddedFont>
      <p:font typeface="Montserrat" panose="020B0604020202020204" charset="0"/>
      <p:regular r:id="rId29"/>
      <p:bold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EE"/>
    <a:srgbClr val="D0363B"/>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8" d="100"/>
          <a:sy n="78" d="100"/>
        </p:scale>
        <p:origin x="13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12/03/2023</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12/03/2023</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23</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ecurite-routiere.gouv.fr/permis-de-conduire/passer-son-permis/le-permis-moto-permis-a1-a2-a" TargetMode="External"/><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p>
        </p:txBody>
      </p:sp>
      <p:sp>
        <p:nvSpPr>
          <p:cNvPr id="5" name="ZoneTexte 4">
            <a:extLst>
              <a:ext uri="{FF2B5EF4-FFF2-40B4-BE49-F238E27FC236}">
                <a16:creationId xmlns:a16="http://schemas.microsoft.com/office/drawing/2014/main" xmlns="" id="{99EEF474-66E7-46E3-8015-8B684784445A}"/>
              </a:ext>
            </a:extLst>
          </p:cNvPr>
          <p:cNvSpPr txBox="1"/>
          <p:nvPr/>
        </p:nvSpPr>
        <p:spPr>
          <a:xfrm>
            <a:off x="508959" y="2277374"/>
            <a:ext cx="5391510" cy="954107"/>
          </a:xfrm>
          <a:prstGeom prst="rect">
            <a:avLst/>
          </a:prstGeom>
          <a:noFill/>
          <a:ln w="6350">
            <a:solidFill>
              <a:schemeClr val="bg1"/>
            </a:solidFill>
          </a:ln>
        </p:spPr>
        <p:txBody>
          <a:bodyPr wrap="square" numCol="1" rtlCol="0">
            <a:spAutoFit/>
          </a:bodyPr>
          <a:lstStyle/>
          <a:p>
            <a:r>
              <a:rPr lang="fr-FR" altLang="fr-FR" sz="3600" b="1" dirty="0" smtClean="0">
                <a:solidFill>
                  <a:schemeClr val="bg1"/>
                </a:solidFill>
                <a:latin typeface="Century Gothic" panose="020B0502020202020204" pitchFamily="34" charset="0"/>
              </a:rPr>
              <a:t>CER VOGELGESANG</a:t>
            </a:r>
          </a:p>
          <a:p>
            <a:r>
              <a:rPr lang="fr-FR" altLang="fr-FR" sz="2000" b="1" dirty="0" smtClean="0">
                <a:solidFill>
                  <a:schemeClr val="bg1"/>
                </a:solidFill>
                <a:latin typeface="Century Gothic" panose="020B0502020202020204" pitchFamily="34" charset="0"/>
              </a:rPr>
              <a:t>Agence de </a:t>
            </a:r>
            <a:r>
              <a:rPr lang="fr-FR" altLang="fr-FR" sz="2000" b="1" dirty="0" err="1" smtClean="0">
                <a:solidFill>
                  <a:schemeClr val="bg1"/>
                </a:solidFill>
                <a:latin typeface="Century Gothic" panose="020B0502020202020204" pitchFamily="34" charset="0"/>
              </a:rPr>
              <a:t>Woustviller</a:t>
            </a:r>
            <a:endParaRPr lang="fr-FR" altLang="fr-FR" sz="2000" b="1" dirty="0">
              <a:solidFill>
                <a:schemeClr val="bg1"/>
              </a:solidFill>
              <a:latin typeface="Century Gothic" panose="020B0502020202020204" pitchFamily="34" charset="0"/>
            </a:endParaRPr>
          </a:p>
        </p:txBody>
      </p:sp>
      <p:pic>
        <p:nvPicPr>
          <p:cNvPr id="7" name="Image 6">
            <a:extLst>
              <a:ext uri="{FF2B5EF4-FFF2-40B4-BE49-F238E27FC236}">
                <a16:creationId xmlns:a16="http://schemas.microsoft.com/office/drawing/2014/main" xmlns=""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Tree>
    <p:extLst>
      <p:ext uri="{BB962C8B-B14F-4D97-AF65-F5344CB8AC3E}">
        <p14:creationId xmlns:p14="http://schemas.microsoft.com/office/powerpoint/2010/main" val="312161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 coins arrondis 26">
            <a:extLst>
              <a:ext uri="{FF2B5EF4-FFF2-40B4-BE49-F238E27FC236}">
                <a16:creationId xmlns:a16="http://schemas.microsoft.com/office/drawing/2014/main" xmlns="" id="{94824F2B-C0F3-482C-A4FC-676630DFB380}"/>
              </a:ext>
            </a:extLst>
          </p:cNvPr>
          <p:cNvSpPr/>
          <p:nvPr/>
        </p:nvSpPr>
        <p:spPr>
          <a:xfrm>
            <a:off x="655983" y="4399371"/>
            <a:ext cx="1679617" cy="69861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err="1" smtClean="0">
                <a:solidFill>
                  <a:prstClr val="black"/>
                </a:solidFill>
                <a:latin typeface="Century Gothic" panose="020B0502020202020204" pitchFamily="34" charset="0"/>
              </a:rPr>
              <a:t>Kbira</a:t>
            </a:r>
            <a:r>
              <a:rPr lang="fr-FR" altLang="fr-FR" sz="800" dirty="0" smtClean="0">
                <a:solidFill>
                  <a:prstClr val="black"/>
                </a:solidFill>
                <a:latin typeface="Century Gothic" panose="020B0502020202020204" pitchFamily="34" charset="0"/>
              </a:rPr>
              <a:t> ECH CHAOUFI</a:t>
            </a:r>
          </a:p>
          <a:p>
            <a:pPr lvl="0" algn="ctr">
              <a:defRPr/>
            </a:pPr>
            <a:r>
              <a:rPr lang="fr-FR" altLang="fr-FR" sz="800" dirty="0">
                <a:solidFill>
                  <a:prstClr val="black"/>
                </a:solidFill>
                <a:latin typeface="Century Gothic" panose="020B0502020202020204" pitchFamily="34" charset="0"/>
              </a:rPr>
              <a:t>Formations dispensées</a:t>
            </a:r>
          </a:p>
          <a:p>
            <a:pPr lvl="0">
              <a:defRPr/>
            </a:pPr>
            <a:r>
              <a:rPr lang="fr-FR" altLang="fr-FR" sz="800" dirty="0">
                <a:solidFill>
                  <a:prstClr val="black"/>
                </a:solidFill>
                <a:latin typeface="Century Gothic" panose="020B0502020202020204" pitchFamily="34" charset="0"/>
              </a:rPr>
              <a:t>- Code de la </a:t>
            </a:r>
            <a:r>
              <a:rPr lang="fr-FR" altLang="fr-FR" sz="800" dirty="0" smtClean="0">
                <a:solidFill>
                  <a:prstClr val="black"/>
                </a:solidFill>
                <a:latin typeface="Century Gothic" panose="020B0502020202020204" pitchFamily="34" charset="0"/>
              </a:rPr>
              <a:t>Route</a:t>
            </a:r>
            <a:r>
              <a:rPr lang="fr-FR" altLang="fr-FR" sz="800" dirty="0">
                <a:solidFill>
                  <a:prstClr val="black"/>
                </a:solidFill>
                <a:latin typeface="Century Gothic" panose="020B0502020202020204" pitchFamily="34" charset="0"/>
              </a:rPr>
              <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a:t>
            </a:r>
            <a:r>
              <a:rPr lang="fr-FR" altLang="fr-FR" sz="800" dirty="0" smtClean="0">
                <a:solidFill>
                  <a:prstClr val="black"/>
                </a:solidFill>
                <a:latin typeface="Century Gothic" panose="020B0502020202020204" pitchFamily="34" charset="0"/>
              </a:rPr>
              <a:t>Voiture</a:t>
            </a:r>
            <a:endParaRPr lang="fr-FR" altLang="fr-FR" sz="800" dirty="0">
              <a:solidFill>
                <a:prstClr val="black"/>
              </a:solidFill>
              <a:latin typeface="Century Gothic" panose="020B0502020202020204" pitchFamily="34" charset="0"/>
            </a:endParaRPr>
          </a:p>
        </p:txBody>
      </p:sp>
      <p:sp>
        <p:nvSpPr>
          <p:cNvPr id="4" name="Titre 1">
            <a:extLst>
              <a:ext uri="{FF2B5EF4-FFF2-40B4-BE49-F238E27FC236}">
                <a16:creationId xmlns:a16="http://schemas.microsoft.com/office/drawing/2014/main" xmlns=""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kumimoji="0" lang="fr-FR" altLang="fr-FR" sz="3600" b="0" i="0" u="sng" strike="noStrike" kern="1200" cap="all" spc="0" normalizeH="0" baseline="0" noProof="0" dirty="0" err="1" smtClean="0">
                <a:ln>
                  <a:noFill/>
                </a:ln>
                <a:solidFill>
                  <a:srgbClr val="D0363B"/>
                </a:solidFill>
                <a:effectLst/>
                <a:uLnTx/>
                <a:uFillTx/>
                <a:latin typeface="Century Gothic" panose="020B0502020202020204" pitchFamily="34" charset="0"/>
              </a:rPr>
              <a:t>vogelgesang</a:t>
            </a:r>
            <a:endParaRPr lang="fr-FR" altLang="fr-FR" sz="3600" u="sng" dirty="0">
              <a:latin typeface="Century Gothic" panose="020B0502020202020204" pitchFamily="34" charset="0"/>
            </a:endParaRPr>
          </a:p>
          <a:p>
            <a:pPr marL="0" marR="0" lvl="0" indent="0" algn="l" defTabSz="914400" rtl="0" eaLnBrk="1" latinLnBrk="0" hangingPunct="1">
              <a:lnSpc>
                <a:spcPct val="90000"/>
              </a:lnSpc>
              <a:spcBef>
                <a:spcPct val="0"/>
              </a:spcBef>
              <a:spcAft>
                <a:spcPts val="0"/>
              </a:spcAft>
              <a:buClrTx/>
              <a:buSzTx/>
              <a:buFontTx/>
              <a:buNone/>
              <a:tabLst/>
              <a:defRPr/>
            </a:pPr>
            <a:r>
              <a:rPr lang="fr-FR" altLang="fr-FR" sz="2000" dirty="0" smtClean="0">
                <a:solidFill>
                  <a:schemeClr val="tx1"/>
                </a:solidFill>
                <a:latin typeface="Century Gothic" panose="020B0502020202020204" pitchFamily="34" charset="0"/>
              </a:rPr>
              <a:t>        Agence de </a:t>
            </a:r>
            <a:r>
              <a:rPr lang="fr-FR" altLang="fr-FR" sz="2000" dirty="0" err="1" smtClean="0">
                <a:solidFill>
                  <a:schemeClr val="tx1"/>
                </a:solidFill>
                <a:latin typeface="Century Gothic" panose="020B0502020202020204" pitchFamily="34" charset="0"/>
              </a:rPr>
              <a:t>woustviller</a:t>
            </a:r>
            <a:endParaRPr kumimoji="0" lang="fr-FR" altLang="fr-FR" sz="2000" b="0" i="0" strike="noStrike" kern="1200" cap="all" spc="0" normalizeH="0" baseline="0" noProof="0" dirty="0">
              <a:ln>
                <a:noFill/>
              </a:ln>
              <a:solidFill>
                <a:schemeClr val="tx1"/>
              </a:solidFill>
              <a:effectLst/>
              <a:uLnTx/>
              <a:uFillTx/>
              <a:latin typeface="Century Gothic" panose="020B0502020202020204" pitchFamily="34" charset="0"/>
            </a:endParaRPr>
          </a:p>
        </p:txBody>
      </p:sp>
      <p:sp>
        <p:nvSpPr>
          <p:cNvPr id="37" name="Rectangle : coins arrondis 36">
            <a:extLst>
              <a:ext uri="{FF2B5EF4-FFF2-40B4-BE49-F238E27FC236}">
                <a16:creationId xmlns:a16="http://schemas.microsoft.com/office/drawing/2014/main" xmlns="" id="{6A5797A3-75DD-4954-A57A-CAD0657296A7}"/>
              </a:ext>
            </a:extLst>
          </p:cNvPr>
          <p:cNvSpPr/>
          <p:nvPr/>
        </p:nvSpPr>
        <p:spPr>
          <a:xfrm rot="176932">
            <a:off x="2828512" y="4787839"/>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xmlns="" id="{503C6553-1B32-444B-9C6C-A11CF10BB974}"/>
              </a:ext>
            </a:extLst>
          </p:cNvPr>
          <p:cNvSpPr/>
          <p:nvPr/>
        </p:nvSpPr>
        <p:spPr>
          <a:xfrm rot="11417491">
            <a:off x="2932731" y="550487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xmlns="" id="{80213929-9A65-479B-A7F8-28E1CE5AAC1C}"/>
              </a:ext>
            </a:extLst>
          </p:cNvPr>
          <p:cNvSpPr txBox="1"/>
          <p:nvPr/>
        </p:nvSpPr>
        <p:spPr>
          <a:xfrm rot="186132">
            <a:off x="3085127" y="4845671"/>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xmlns="" id="{A36AD38C-EFDB-4DC4-8A15-4FE2B1624C8C}"/>
              </a:ext>
            </a:extLst>
          </p:cNvPr>
          <p:cNvSpPr txBox="1"/>
          <p:nvPr/>
        </p:nvSpPr>
        <p:spPr>
          <a:xfrm>
            <a:off x="2425781" y="5304905"/>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xmlns=""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DU LABEL DE L’ETAT</a:t>
            </a:r>
          </a:p>
        </p:txBody>
      </p:sp>
      <p:sp>
        <p:nvSpPr>
          <p:cNvPr id="24" name="Rectangle : coins arrondis 23">
            <a:extLst>
              <a:ext uri="{FF2B5EF4-FFF2-40B4-BE49-F238E27FC236}">
                <a16:creationId xmlns:a16="http://schemas.microsoft.com/office/drawing/2014/main" xmlns="" id="{39FF2BC5-EB22-40DF-96F3-89A63427436B}"/>
              </a:ext>
            </a:extLst>
          </p:cNvPr>
          <p:cNvSpPr/>
          <p:nvPr/>
        </p:nvSpPr>
        <p:spPr>
          <a:xfrm>
            <a:off x="659153" y="3130698"/>
            <a:ext cx="1679617" cy="567131"/>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noProof="0" smtClean="0">
                <a:solidFill>
                  <a:prstClr val="black"/>
                </a:solidFill>
                <a:latin typeface="Century Gothic" panose="020B0502020202020204" pitchFamily="34" charset="0"/>
              </a:rPr>
              <a:t>Demuth GABRIEL</a:t>
            </a:r>
            <a:endParaRPr lang="fr-FR" altLang="fr-FR" sz="800" noProof="0" dirty="0" smtClean="0">
              <a:solidFill>
                <a:prstClr val="black"/>
              </a:solidFill>
              <a:latin typeface="Century Gothic" panose="020B0502020202020204" pitchFamily="34" charset="0"/>
            </a:endParaRPr>
          </a:p>
          <a:p>
            <a:pPr lvl="0">
              <a:defRPr/>
            </a:pPr>
            <a:r>
              <a:rPr lang="fr-FR" altLang="fr-FR" sz="800" dirty="0">
                <a:solidFill>
                  <a:prstClr val="black"/>
                </a:solidFill>
                <a:latin typeface="Century Gothic" panose="020B0502020202020204" pitchFamily="34" charset="0"/>
              </a:rPr>
              <a:t>- Titres Professionnelles</a:t>
            </a:r>
          </a:p>
        </p:txBody>
      </p:sp>
      <p:sp>
        <p:nvSpPr>
          <p:cNvPr id="32" name="ZoneTexte 31">
            <a:extLst>
              <a:ext uri="{FF2B5EF4-FFF2-40B4-BE49-F238E27FC236}">
                <a16:creationId xmlns:a16="http://schemas.microsoft.com/office/drawing/2014/main" xmlns="" id="{111F1B2E-3278-491C-B818-07175B3B4706}"/>
              </a:ext>
            </a:extLst>
          </p:cNvPr>
          <p:cNvSpPr txBox="1"/>
          <p:nvPr/>
        </p:nvSpPr>
        <p:spPr>
          <a:xfrm>
            <a:off x="70216" y="1573521"/>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xmlns="" id="{21DBC251-64D5-4A25-A41F-CCB11F3B38D0}"/>
              </a:ext>
            </a:extLst>
          </p:cNvPr>
          <p:cNvSpPr/>
          <p:nvPr/>
        </p:nvSpPr>
        <p:spPr>
          <a:xfrm>
            <a:off x="4960112" y="3286112"/>
            <a:ext cx="1667730" cy="89047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Mathieu LOTZ</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endParaRPr lang="fr-FR" altLang="fr-FR" sz="800" dirty="0">
              <a:solidFill>
                <a:prstClr val="black"/>
              </a:solidFill>
              <a:latin typeface="Century Gothic" panose="020B0502020202020204" pitchFamily="34" charset="0"/>
            </a:endParaRP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FIMO / FCO Voyageurs</a:t>
            </a:r>
          </a:p>
          <a:p>
            <a:pPr marR="0" lvl="0" defTabSz="457200" rtl="0" eaLnBrk="1" latinLnBrk="0" hangingPunct="1">
              <a:lnSpc>
                <a:spcPct val="100000"/>
              </a:lnSpc>
              <a:spcBef>
                <a:spcPts val="0"/>
              </a:spcBef>
              <a:spcAft>
                <a:spcPts val="0"/>
              </a:spcAft>
              <a:buClrTx/>
              <a:buSzTx/>
              <a:tabLst/>
              <a:defRPr/>
            </a:pPr>
            <a:r>
              <a:rPr lang="fr-FR" altLang="fr-FR" sz="800" dirty="0" smtClean="0">
                <a:solidFill>
                  <a:prstClr val="black"/>
                </a:solidFill>
                <a:latin typeface="Century Gothic" panose="020B0502020202020204" pitchFamily="34" charset="0"/>
              </a:rPr>
              <a:t>- Titres Professionnelles</a:t>
            </a:r>
          </a:p>
          <a:p>
            <a:pPr>
              <a:defRPr/>
            </a:pPr>
            <a:r>
              <a:rPr lang="fr-FR" altLang="fr-FR" sz="800" dirty="0">
                <a:solidFill>
                  <a:prstClr val="black"/>
                </a:solidFill>
                <a:latin typeface="Century Gothic" panose="020B0502020202020204" pitchFamily="34" charset="0"/>
              </a:rPr>
              <a:t>- CACES®</a:t>
            </a:r>
          </a:p>
          <a:p>
            <a:pPr marL="171450" marR="0" lvl="0" indent="-171450" defTabSz="457200" rtl="0" eaLnBrk="1" latinLnBrk="0" hangingPunct="1">
              <a:lnSpc>
                <a:spcPct val="100000"/>
              </a:lnSpc>
              <a:spcBef>
                <a:spcPts val="0"/>
              </a:spcBef>
              <a:spcAft>
                <a:spcPts val="0"/>
              </a:spcAft>
              <a:buClrTx/>
              <a:buSzTx/>
              <a:buFontTx/>
              <a:buChar char="-"/>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xmlns="" id="{25B6B8D9-7D8B-46DA-BDF4-5B0FE6202403}"/>
              </a:ext>
            </a:extLst>
          </p:cNvPr>
          <p:cNvSpPr/>
          <p:nvPr/>
        </p:nvSpPr>
        <p:spPr>
          <a:xfrm>
            <a:off x="6892054" y="4050426"/>
            <a:ext cx="1667730" cy="91552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dirty="0" smtClean="0">
                <a:solidFill>
                  <a:prstClr val="black"/>
                </a:solidFill>
                <a:latin typeface="Century Gothic" panose="020B0502020202020204" pitchFamily="34" charset="0"/>
              </a:rPr>
              <a:t>Jean-Luc PRIM</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Code </a:t>
            </a:r>
            <a:r>
              <a:rPr lang="fr-FR" altLang="fr-FR" sz="800" dirty="0">
                <a:solidFill>
                  <a:prstClr val="black"/>
                </a:solidFill>
                <a:latin typeface="Century Gothic" panose="020B0502020202020204" pitchFamily="34" charset="0"/>
              </a:rPr>
              <a:t>de la </a:t>
            </a:r>
            <a:r>
              <a:rPr lang="fr-FR" altLang="fr-FR" sz="800" dirty="0" smtClean="0">
                <a:solidFill>
                  <a:prstClr val="black"/>
                </a:solidFill>
                <a:latin typeface="Century Gothic" panose="020B0502020202020204" pitchFamily="34" charset="0"/>
              </a:rPr>
              <a:t>Route</a:t>
            </a:r>
            <a:r>
              <a:rPr lang="fr-FR" altLang="fr-FR" sz="800" dirty="0">
                <a:solidFill>
                  <a:prstClr val="black"/>
                </a:solidFill>
                <a:latin typeface="Century Gothic" panose="020B0502020202020204" pitchFamily="34" charset="0"/>
              </a:rPr>
              <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a:t>
            </a:r>
            <a:r>
              <a:rPr lang="fr-FR" altLang="fr-FR" sz="800" dirty="0" smtClean="0">
                <a:solidFill>
                  <a:prstClr val="black"/>
                </a:solidFill>
                <a:latin typeface="Century Gothic" panose="020B0502020202020204" pitchFamily="34" charset="0"/>
              </a:rPr>
              <a:t>Voiture</a:t>
            </a:r>
          </a:p>
          <a:p>
            <a:pPr lvl="0">
              <a:defRPr/>
            </a:pPr>
            <a:r>
              <a:rPr lang="fr-FR" altLang="fr-FR" sz="800" dirty="0">
                <a:solidFill>
                  <a:prstClr val="black"/>
                </a:solidFill>
                <a:latin typeface="Century Gothic" panose="020B0502020202020204" pitchFamily="34" charset="0"/>
              </a:rPr>
              <a:t>- Groupe Lourds</a:t>
            </a:r>
          </a:p>
          <a:p>
            <a:pPr lvl="0">
              <a:defRPr/>
            </a:pPr>
            <a:r>
              <a:rPr lang="fr-FR" altLang="fr-FR" sz="800" dirty="0">
                <a:solidFill>
                  <a:prstClr val="black"/>
                </a:solidFill>
                <a:latin typeface="Century Gothic" panose="020B0502020202020204" pitchFamily="34" charset="0"/>
              </a:rPr>
              <a:t>- Titres Professionnelles</a:t>
            </a:r>
          </a:p>
        </p:txBody>
      </p:sp>
      <p:sp>
        <p:nvSpPr>
          <p:cNvPr id="41" name="Rectangle : coins arrondis 40">
            <a:extLst>
              <a:ext uri="{FF2B5EF4-FFF2-40B4-BE49-F238E27FC236}">
                <a16:creationId xmlns:a16="http://schemas.microsoft.com/office/drawing/2014/main" xmlns="" id="{1246A20B-9F47-46CE-94A4-D82CADD3ACCE}"/>
              </a:ext>
            </a:extLst>
          </p:cNvPr>
          <p:cNvSpPr/>
          <p:nvPr/>
        </p:nvSpPr>
        <p:spPr>
          <a:xfrm>
            <a:off x="4975960" y="4565441"/>
            <a:ext cx="1667730" cy="118331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Nicolas HELLERINGER</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Code </a:t>
            </a:r>
            <a:r>
              <a:rPr lang="fr-FR" altLang="fr-FR" sz="800" dirty="0">
                <a:solidFill>
                  <a:prstClr val="black"/>
                </a:solidFill>
                <a:latin typeface="Century Gothic" panose="020B0502020202020204" pitchFamily="34" charset="0"/>
              </a:rPr>
              <a:t>de la Route </a:t>
            </a:r>
            <a:endParaRPr lang="fr-FR" altLang="fr-FR" sz="800" dirty="0" smtClean="0">
              <a:solidFill>
                <a:prstClr val="black"/>
              </a:solidFill>
              <a:latin typeface="Century Gothic" panose="020B0502020202020204" pitchFamily="34" charset="0"/>
            </a:endParaRPr>
          </a:p>
          <a:p>
            <a:pPr lvl="0">
              <a:defRPr/>
            </a:pPr>
            <a:r>
              <a:rPr lang="fr-FR" altLang="fr-FR" sz="800" dirty="0" smtClean="0">
                <a:solidFill>
                  <a:prstClr val="black"/>
                </a:solidFill>
                <a:latin typeface="Century Gothic" panose="020B0502020202020204" pitchFamily="34" charset="0"/>
              </a:rPr>
              <a:t>- </a:t>
            </a:r>
            <a:r>
              <a:rPr lang="fr-FR" altLang="fr-FR" sz="800" noProof="0" dirty="0" smtClean="0">
                <a:solidFill>
                  <a:prstClr val="black"/>
                </a:solidFill>
                <a:latin typeface="Century Gothic" panose="020B0502020202020204" pitchFamily="34" charset="0"/>
              </a:rPr>
              <a:t>Voiture</a:t>
            </a:r>
            <a:endPar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Groupe</a:t>
            </a:r>
            <a:r>
              <a:rPr kumimoji="0" lang="fr-FR" altLang="fr-FR" sz="800" b="0" i="0" u="none" strike="noStrike" kern="1200" cap="none" spc="0" normalizeH="0" noProof="0" dirty="0" smtClean="0">
                <a:ln>
                  <a:noFill/>
                </a:ln>
                <a:solidFill>
                  <a:prstClr val="black"/>
                </a:solidFill>
                <a:effectLst/>
                <a:uLnTx/>
                <a:uFillTx/>
                <a:latin typeface="Century Gothic" panose="020B0502020202020204" pitchFamily="34" charset="0"/>
              </a:rPr>
              <a:t> Lourds</a:t>
            </a:r>
            <a:endPar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R="0" lvl="0" defTabSz="457200" rtl="0" eaLnBrk="1" latinLnBrk="0" hangingPunct="1">
              <a:lnSpc>
                <a:spcPct val="100000"/>
              </a:lnSpc>
              <a:spcBef>
                <a:spcPts val="0"/>
              </a:spcBef>
              <a:spcAft>
                <a:spcPts val="0"/>
              </a:spcAft>
              <a:buClrTx/>
              <a:buSzTx/>
              <a:tabLst/>
              <a:defRPr/>
            </a:pPr>
            <a:r>
              <a:rPr lang="fr-FR" altLang="fr-FR" sz="800" dirty="0" smtClean="0">
                <a:solidFill>
                  <a:prstClr val="black"/>
                </a:solidFill>
                <a:latin typeface="Century Gothic" panose="020B0502020202020204" pitchFamily="34" charset="0"/>
              </a:rPr>
              <a:t>- Titres Professionnelles</a:t>
            </a:r>
          </a:p>
          <a:p>
            <a:pPr>
              <a:defRPr/>
            </a:pPr>
            <a:r>
              <a:rPr lang="fr-FR" altLang="fr-FR" sz="800" dirty="0" smtClean="0">
                <a:solidFill>
                  <a:prstClr val="black"/>
                </a:solidFill>
                <a:latin typeface="Century Gothic" panose="020B0502020202020204" pitchFamily="34" charset="0"/>
              </a:rPr>
              <a:t>- </a:t>
            </a:r>
            <a:r>
              <a:rPr lang="fr-FR" altLang="fr-FR" sz="800" dirty="0">
                <a:solidFill>
                  <a:prstClr val="black"/>
                </a:solidFill>
                <a:latin typeface="Century Gothic" panose="020B0502020202020204" pitchFamily="34" charset="0"/>
              </a:rPr>
              <a:t>CACES®</a:t>
            </a:r>
          </a:p>
          <a:p>
            <a:pPr marL="171450" marR="0" lvl="0" indent="-171450" defTabSz="457200" rtl="0" eaLnBrk="1" latinLnBrk="0" hangingPunct="1">
              <a:lnSpc>
                <a:spcPct val="100000"/>
              </a:lnSpc>
              <a:spcBef>
                <a:spcPts val="0"/>
              </a:spcBef>
              <a:spcAft>
                <a:spcPts val="0"/>
              </a:spcAft>
              <a:buClrTx/>
              <a:buSzTx/>
              <a:buFontTx/>
              <a:buChar char="-"/>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xmlns="" id="{9A2D0A92-7516-4C9C-AD09-E81A4FEC0D39}"/>
              </a:ext>
            </a:extLst>
          </p:cNvPr>
          <p:cNvSpPr/>
          <p:nvPr/>
        </p:nvSpPr>
        <p:spPr>
          <a:xfrm>
            <a:off x="6253167" y="3789602"/>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5" name="Image 44">
            <a:extLst>
              <a:ext uri="{FF2B5EF4-FFF2-40B4-BE49-F238E27FC236}">
                <a16:creationId xmlns:a16="http://schemas.microsoft.com/office/drawing/2014/main" xmlns="" id="{458FDB2B-9CA3-42E4-870C-40AE8D7595D3}"/>
              </a:ext>
            </a:extLst>
          </p:cNvPr>
          <p:cNvPicPr>
            <a:picLocks noChangeAspect="1"/>
          </p:cNvPicPr>
          <p:nvPr/>
        </p:nvPicPr>
        <p:blipFill rotWithShape="1">
          <a:blip r:embed="rId2">
            <a:extLst>
              <a:ext uri="{28A0092B-C50C-407E-A947-70E740481C1C}">
                <a14:useLocalDpi xmlns:a14="http://schemas.microsoft.com/office/drawing/2010/main" val="0"/>
              </a:ext>
            </a:extLst>
          </a:blip>
          <a:srcRect b="19649"/>
          <a:stretch/>
        </p:blipFill>
        <p:spPr>
          <a:xfrm>
            <a:off x="6174935" y="3712659"/>
            <a:ext cx="701271" cy="763656"/>
          </a:xfrm>
          <a:prstGeom prst="rect">
            <a:avLst/>
          </a:prstGeom>
        </p:spPr>
      </p:pic>
      <p:sp>
        <p:nvSpPr>
          <p:cNvPr id="47" name="Rectangle 46">
            <a:extLst>
              <a:ext uri="{FF2B5EF4-FFF2-40B4-BE49-F238E27FC236}">
                <a16:creationId xmlns:a16="http://schemas.microsoft.com/office/drawing/2014/main" xmlns="" id="{56A80585-C5A0-429C-BECD-DF8FABA9BB00}"/>
              </a:ext>
            </a:extLst>
          </p:cNvPr>
          <p:cNvSpPr/>
          <p:nvPr/>
        </p:nvSpPr>
        <p:spPr>
          <a:xfrm>
            <a:off x="6266114" y="5275473"/>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1" name="Image 50">
            <a:extLst>
              <a:ext uri="{FF2B5EF4-FFF2-40B4-BE49-F238E27FC236}">
                <a16:creationId xmlns:a16="http://schemas.microsoft.com/office/drawing/2014/main" xmlns="" id="{6C22DCF9-8D83-4D25-83A0-985525560B00}"/>
              </a:ext>
            </a:extLst>
          </p:cNvPr>
          <p:cNvPicPr>
            <a:picLocks noChangeAspect="1"/>
          </p:cNvPicPr>
          <p:nvPr/>
        </p:nvPicPr>
        <p:blipFill rotWithShape="1">
          <a:blip r:embed="rId2">
            <a:extLst>
              <a:ext uri="{28A0092B-C50C-407E-A947-70E740481C1C}">
                <a14:useLocalDpi xmlns:a14="http://schemas.microsoft.com/office/drawing/2010/main" val="0"/>
              </a:ext>
            </a:extLst>
          </a:blip>
          <a:srcRect b="19649"/>
          <a:stretch/>
        </p:blipFill>
        <p:spPr>
          <a:xfrm>
            <a:off x="6186311" y="5186347"/>
            <a:ext cx="701271" cy="763656"/>
          </a:xfrm>
          <a:prstGeom prst="rect">
            <a:avLst/>
          </a:prstGeom>
        </p:spPr>
      </p:pic>
      <p:sp>
        <p:nvSpPr>
          <p:cNvPr id="52" name="Rectangle 51">
            <a:extLst>
              <a:ext uri="{FF2B5EF4-FFF2-40B4-BE49-F238E27FC236}">
                <a16:creationId xmlns:a16="http://schemas.microsoft.com/office/drawing/2014/main" xmlns="" id="{25977EBD-EB84-48F2-8A5C-B8B3BE36A912}"/>
              </a:ext>
            </a:extLst>
          </p:cNvPr>
          <p:cNvSpPr/>
          <p:nvPr/>
        </p:nvSpPr>
        <p:spPr>
          <a:xfrm>
            <a:off x="8149266" y="46258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53" name="Rectangle 52">
            <a:extLst>
              <a:ext uri="{FF2B5EF4-FFF2-40B4-BE49-F238E27FC236}">
                <a16:creationId xmlns:a16="http://schemas.microsoft.com/office/drawing/2014/main" xmlns="" id="{BC31B619-DA26-40F1-8657-10CEFCED928F}"/>
              </a:ext>
            </a:extLst>
          </p:cNvPr>
          <p:cNvSpPr/>
          <p:nvPr/>
        </p:nvSpPr>
        <p:spPr>
          <a:xfrm>
            <a:off x="2064467" y="341765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xmlns="" id="{A6EDB9FB-A543-44A1-99F3-C380D324D23A}"/>
              </a:ext>
            </a:extLst>
          </p:cNvPr>
          <p:cNvPicPr>
            <a:picLocks noChangeAspect="1"/>
          </p:cNvPicPr>
          <p:nvPr/>
        </p:nvPicPr>
        <p:blipFill rotWithShape="1">
          <a:blip r:embed="rId2">
            <a:extLst>
              <a:ext uri="{28A0092B-C50C-407E-A947-70E740481C1C}">
                <a14:useLocalDpi xmlns:a14="http://schemas.microsoft.com/office/drawing/2010/main" val="0"/>
              </a:ext>
            </a:extLst>
          </a:blip>
          <a:srcRect b="19649"/>
          <a:stretch/>
        </p:blipFill>
        <p:spPr>
          <a:xfrm>
            <a:off x="1984966" y="3348757"/>
            <a:ext cx="701271" cy="763656"/>
          </a:xfrm>
          <a:prstGeom prst="rect">
            <a:avLst/>
          </a:prstGeom>
        </p:spPr>
      </p:pic>
      <p:pic>
        <p:nvPicPr>
          <p:cNvPr id="5" name="Image 4"/>
          <p:cNvPicPr>
            <a:picLocks noChangeAspect="1"/>
          </p:cNvPicPr>
          <p:nvPr/>
        </p:nvPicPr>
        <p:blipFill>
          <a:blip r:embed="rId3"/>
          <a:stretch>
            <a:fillRect/>
          </a:stretch>
        </p:blipFill>
        <p:spPr>
          <a:xfrm>
            <a:off x="1734604" y="4865923"/>
            <a:ext cx="539512" cy="598130"/>
          </a:xfrm>
          <a:prstGeom prst="rect">
            <a:avLst/>
          </a:prstGeom>
        </p:spPr>
      </p:pic>
      <p:pic>
        <p:nvPicPr>
          <p:cNvPr id="3" name="Image 2"/>
          <p:cNvPicPr>
            <a:picLocks noChangeAspect="1"/>
          </p:cNvPicPr>
          <p:nvPr/>
        </p:nvPicPr>
        <p:blipFill>
          <a:blip r:embed="rId4"/>
          <a:stretch>
            <a:fillRect/>
          </a:stretch>
        </p:blipFill>
        <p:spPr>
          <a:xfrm>
            <a:off x="1696507" y="4813954"/>
            <a:ext cx="646232" cy="695004"/>
          </a:xfrm>
          <a:prstGeom prst="rect">
            <a:avLst/>
          </a:prstGeom>
        </p:spPr>
      </p:pic>
      <p:sp>
        <p:nvSpPr>
          <p:cNvPr id="56" name="Rectangle : coins arrondis 23">
            <a:extLst>
              <a:ext uri="{FF2B5EF4-FFF2-40B4-BE49-F238E27FC236}">
                <a16:creationId xmlns:a16="http://schemas.microsoft.com/office/drawing/2014/main" xmlns="" id="{39FF2BC5-EB22-40DF-96F3-89A63427436B}"/>
              </a:ext>
            </a:extLst>
          </p:cNvPr>
          <p:cNvSpPr/>
          <p:nvPr/>
        </p:nvSpPr>
        <p:spPr>
          <a:xfrm>
            <a:off x="2790311" y="2446637"/>
            <a:ext cx="1679617" cy="83947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dirty="0" smtClean="0">
                <a:solidFill>
                  <a:prstClr val="black"/>
                </a:solidFill>
                <a:latin typeface="Century Gothic" panose="020B0502020202020204" pitchFamily="34" charset="0"/>
              </a:rPr>
              <a:t>Mounir NACHI</a:t>
            </a:r>
            <a:r>
              <a:rPr lang="fr-FR" altLang="fr-FR" sz="800" dirty="0">
                <a:solidFill>
                  <a:prstClr val="black"/>
                </a:solidFill>
                <a:latin typeface="Century Gothic" panose="020B0502020202020204" pitchFamily="34" charset="0"/>
              </a:rPr>
              <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Formations dispensées</a:t>
            </a:r>
          </a:p>
          <a:p>
            <a:pPr lvl="0">
              <a:defRPr/>
            </a:pPr>
            <a:r>
              <a:rPr lang="fr-FR" altLang="fr-FR" sz="800" dirty="0">
                <a:solidFill>
                  <a:prstClr val="black"/>
                </a:solidFill>
                <a:latin typeface="Century Gothic" panose="020B0502020202020204" pitchFamily="34" charset="0"/>
              </a:rPr>
              <a:t>- Code de la Route</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Voiture</a:t>
            </a:r>
          </a:p>
          <a:p>
            <a:pPr lvl="0">
              <a:defRPr/>
            </a:pPr>
            <a:r>
              <a:rPr lang="fr-FR" altLang="fr-FR" sz="800" dirty="0">
                <a:solidFill>
                  <a:prstClr val="black"/>
                </a:solidFill>
                <a:latin typeface="Century Gothic" panose="020B0502020202020204" pitchFamily="34" charset="0"/>
              </a:rPr>
              <a:t>- Groupe Lourds</a:t>
            </a:r>
          </a:p>
          <a:p>
            <a:pPr lvl="0">
              <a:defRPr/>
            </a:pPr>
            <a:r>
              <a:rPr lang="fr-FR" altLang="fr-FR" sz="800" dirty="0">
                <a:solidFill>
                  <a:prstClr val="black"/>
                </a:solidFill>
                <a:latin typeface="Century Gothic" panose="020B0502020202020204" pitchFamily="34" charset="0"/>
              </a:rPr>
              <a:t>- Titres Professionnelles</a:t>
            </a:r>
          </a:p>
        </p:txBody>
      </p:sp>
      <p:sp>
        <p:nvSpPr>
          <p:cNvPr id="57" name="Rectangle 56">
            <a:extLst>
              <a:ext uri="{FF2B5EF4-FFF2-40B4-BE49-F238E27FC236}">
                <a16:creationId xmlns:a16="http://schemas.microsoft.com/office/drawing/2014/main" xmlns="" id="{290FD4EA-63DA-4C4B-94B8-D9DD6BBDA268}"/>
              </a:ext>
            </a:extLst>
          </p:cNvPr>
          <p:cNvSpPr/>
          <p:nvPr/>
        </p:nvSpPr>
        <p:spPr>
          <a:xfrm>
            <a:off x="4221449" y="2778862"/>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9" name="Image 8"/>
          <p:cNvPicPr>
            <a:picLocks noChangeAspect="1"/>
          </p:cNvPicPr>
          <p:nvPr/>
        </p:nvPicPr>
        <p:blipFill>
          <a:blip r:embed="rId5"/>
          <a:stretch>
            <a:fillRect/>
          </a:stretch>
        </p:blipFill>
        <p:spPr>
          <a:xfrm>
            <a:off x="4152486" y="2701764"/>
            <a:ext cx="701101" cy="762066"/>
          </a:xfrm>
          <a:prstGeom prst="rect">
            <a:avLst/>
          </a:prstGeom>
        </p:spPr>
      </p:pic>
      <p:pic>
        <p:nvPicPr>
          <p:cNvPr id="2" name="Image 1"/>
          <p:cNvPicPr>
            <a:picLocks noChangeAspect="1"/>
          </p:cNvPicPr>
          <p:nvPr/>
        </p:nvPicPr>
        <p:blipFill>
          <a:blip r:embed="rId5"/>
          <a:stretch>
            <a:fillRect/>
          </a:stretch>
        </p:blipFill>
        <p:spPr>
          <a:xfrm>
            <a:off x="8097933" y="4561003"/>
            <a:ext cx="701101" cy="762066"/>
          </a:xfrm>
          <a:prstGeom prst="rect">
            <a:avLst/>
          </a:prstGeom>
        </p:spPr>
      </p:pic>
    </p:spTree>
    <p:extLst>
      <p:ext uri="{BB962C8B-B14F-4D97-AF65-F5344CB8AC3E}">
        <p14:creationId xmlns:p14="http://schemas.microsoft.com/office/powerpoint/2010/main" val="343906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xmlns=""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5.2 DU LABEL DE L’ETAT</a:t>
            </a:r>
          </a:p>
        </p:txBody>
      </p:sp>
      <p:sp>
        <p:nvSpPr>
          <p:cNvPr id="56" name="ZoneTexte 55">
            <a:extLst>
              <a:ext uri="{FF2B5EF4-FFF2-40B4-BE49-F238E27FC236}">
                <a16:creationId xmlns:a16="http://schemas.microsoft.com/office/drawing/2014/main" xmlns=""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xmlns=""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xmlns=""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xmlns=""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xmlns=""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xmlns=""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xmlns=""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4529" y="2205211"/>
            <a:ext cx="623779" cy="752527"/>
          </a:xfrm>
          <a:prstGeom prst="rect">
            <a:avLst/>
          </a:prstGeom>
        </p:spPr>
      </p:pic>
      <p:pic>
        <p:nvPicPr>
          <p:cNvPr id="18" name="Image 17">
            <a:extLst>
              <a:ext uri="{FF2B5EF4-FFF2-40B4-BE49-F238E27FC236}">
                <a16:creationId xmlns:a16="http://schemas.microsoft.com/office/drawing/2014/main" xmlns=""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8536" y="2194417"/>
            <a:ext cx="714102" cy="857338"/>
          </a:xfrm>
          <a:prstGeom prst="rect">
            <a:avLst/>
          </a:prstGeom>
        </p:spPr>
      </p:pic>
      <p:grpSp>
        <p:nvGrpSpPr>
          <p:cNvPr id="25" name="Groupe 24">
            <a:extLst>
              <a:ext uri="{FF2B5EF4-FFF2-40B4-BE49-F238E27FC236}">
                <a16:creationId xmlns:a16="http://schemas.microsoft.com/office/drawing/2014/main" xmlns="" id="{E666F126-358B-44A7-966B-6162EE56ABE9}"/>
              </a:ext>
            </a:extLst>
          </p:cNvPr>
          <p:cNvGrpSpPr/>
          <p:nvPr/>
        </p:nvGrpSpPr>
        <p:grpSpPr>
          <a:xfrm>
            <a:off x="4752881" y="2215656"/>
            <a:ext cx="1020886" cy="918135"/>
            <a:chOff x="5014894" y="2819665"/>
            <a:chExt cx="1020886" cy="918135"/>
          </a:xfrm>
        </p:grpSpPr>
        <p:pic>
          <p:nvPicPr>
            <p:cNvPr id="20" name="Image 19">
              <a:extLst>
                <a:ext uri="{FF2B5EF4-FFF2-40B4-BE49-F238E27FC236}">
                  <a16:creationId xmlns:a16="http://schemas.microsoft.com/office/drawing/2014/main" xmlns=""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xmlns=""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xmlns="" id="{0F2DA9D2-7388-4813-9A15-9B2600B4C347}"/>
              </a:ext>
            </a:extLst>
          </p:cNvPr>
          <p:cNvSpPr txBox="1"/>
          <p:nvPr/>
        </p:nvSpPr>
        <p:spPr>
          <a:xfrm>
            <a:off x="400593" y="3341504"/>
            <a:ext cx="8067904"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a:t>
            </a:r>
            <a:r>
              <a:rPr lang="fr-FR" altLang="fr-FR" sz="1400" dirty="0" smtClean="0">
                <a:latin typeface="Century Gothic" panose="020B0502020202020204" pitchFamily="34" charset="0"/>
              </a:rPr>
              <a:t>de </a:t>
            </a:r>
            <a:r>
              <a:rPr lang="fr-FR" altLang="fr-FR" sz="1400" b="1" dirty="0" smtClean="0">
                <a:latin typeface="Century Gothic" panose="020B0502020202020204" pitchFamily="34" charset="0"/>
              </a:rPr>
              <a:t>quatre</a:t>
            </a:r>
            <a:r>
              <a:rPr lang="fr-FR" altLang="fr-FR" sz="1400" dirty="0" smtClean="0">
                <a:latin typeface="Century Gothic" panose="020B0502020202020204" pitchFamily="34" charset="0"/>
              </a:rPr>
              <a:t> </a:t>
            </a:r>
            <a:r>
              <a:rPr lang="fr-FR" altLang="fr-FR" sz="1400" b="1" dirty="0" smtClean="0">
                <a:latin typeface="Century Gothic" panose="020B0502020202020204" pitchFamily="34" charset="0"/>
              </a:rPr>
              <a:t>pistes</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située </a:t>
            </a:r>
            <a:r>
              <a:rPr lang="fr-FR" altLang="fr-FR" sz="1400" dirty="0" smtClean="0">
                <a:latin typeface="Century Gothic" panose="020B0502020202020204" pitchFamily="34" charset="0"/>
              </a:rPr>
              <a:t>au Parc </a:t>
            </a:r>
            <a:r>
              <a:rPr lang="fr-FR" altLang="fr-FR" sz="1400" dirty="0">
                <a:latin typeface="Century Gothic" panose="020B0502020202020204" pitchFamily="34" charset="0"/>
              </a:rPr>
              <a:t>d'activités de </a:t>
            </a:r>
            <a:r>
              <a:rPr lang="fr-FR" altLang="fr-FR" sz="1400" dirty="0" err="1" smtClean="0">
                <a:latin typeface="Century Gothic" panose="020B0502020202020204" pitchFamily="34" charset="0"/>
              </a:rPr>
              <a:t>Woustviller</a:t>
            </a:r>
            <a:r>
              <a:rPr lang="fr-FR" altLang="fr-FR" sz="1400" dirty="0" smtClean="0">
                <a:latin typeface="Century Gothic" panose="020B0502020202020204" pitchFamily="34" charset="0"/>
              </a:rPr>
              <a:t> 17</a:t>
            </a:r>
            <a:r>
              <a:rPr lang="fr-FR" altLang="fr-FR" sz="1400" dirty="0">
                <a:latin typeface="Century Gothic" panose="020B0502020202020204" pitchFamily="34" charset="0"/>
              </a:rPr>
              <a:t>, rue des Forgerons </a:t>
            </a:r>
            <a:r>
              <a:rPr lang="fr-FR" altLang="fr-FR" sz="1400" dirty="0" smtClean="0">
                <a:latin typeface="Century Gothic" panose="020B0502020202020204" pitchFamily="34" charset="0"/>
              </a:rPr>
              <a:t>– 57915 WOUSTVILLER</a:t>
            </a:r>
            <a:endParaRPr lang="fr-FR" altLang="fr-FR" sz="1400" dirty="0">
              <a:solidFill>
                <a:srgbClr val="D0363B"/>
              </a:solidFill>
              <a:latin typeface="Century Gothic" panose="020B0502020202020204" pitchFamily="34" charset="0"/>
            </a:endParaRPr>
          </a:p>
        </p:txBody>
      </p:sp>
      <p:sp>
        <p:nvSpPr>
          <p:cNvPr id="57" name="ZoneTexte 56">
            <a:extLst>
              <a:ext uri="{FF2B5EF4-FFF2-40B4-BE49-F238E27FC236}">
                <a16:creationId xmlns:a16="http://schemas.microsoft.com/office/drawing/2014/main" xmlns="" id="{E9FBFCFC-E160-4B86-B2F4-69106837D696}"/>
              </a:ext>
            </a:extLst>
          </p:cNvPr>
          <p:cNvSpPr txBox="1"/>
          <p:nvPr/>
        </p:nvSpPr>
        <p:spPr>
          <a:xfrm>
            <a:off x="400593" y="4178633"/>
            <a:ext cx="6984275" cy="307777"/>
          </a:xfrm>
          <a:prstGeom prst="rect">
            <a:avLst/>
          </a:prstGeom>
          <a:noFill/>
        </p:spPr>
        <p:txBody>
          <a:bodyPr wrap="square" numCol="1" rtlCol="0">
            <a:spAutoFit/>
          </a:bodyPr>
          <a:lstStyle/>
          <a:p>
            <a:r>
              <a:rPr lang="fr-FR" altLang="fr-FR" sz="1400" dirty="0" smtClean="0">
                <a:latin typeface="Century Gothic" panose="020B0502020202020204" pitchFamily="34" charset="0"/>
              </a:rPr>
              <a:t>Nos motos école ainsi que les salles de cours 2 Roues se trouvent sur place</a:t>
            </a:r>
            <a:endParaRPr lang="fr-FR" altLang="fr-FR" sz="1400" dirty="0">
              <a:latin typeface="Century Gothic" panose="020B0502020202020204" pitchFamily="34" charset="0"/>
            </a:endParaRPr>
          </a:p>
        </p:txBody>
      </p:sp>
      <p:sp>
        <p:nvSpPr>
          <p:cNvPr id="58" name="ZoneTexte 57">
            <a:extLst>
              <a:ext uri="{FF2B5EF4-FFF2-40B4-BE49-F238E27FC236}">
                <a16:creationId xmlns:a16="http://schemas.microsoft.com/office/drawing/2014/main" xmlns="" id="{F7AD8E50-EED4-4FD1-B081-5CBCDFD4AAAC}"/>
              </a:ext>
            </a:extLst>
          </p:cNvPr>
          <p:cNvSpPr txBox="1"/>
          <p:nvPr/>
        </p:nvSpPr>
        <p:spPr>
          <a:xfrm>
            <a:off x="400593" y="4805645"/>
            <a:ext cx="7960812" cy="307777"/>
          </a:xfrm>
          <a:prstGeom prst="rect">
            <a:avLst/>
          </a:prstGeom>
          <a:noFill/>
        </p:spPr>
        <p:txBody>
          <a:bodyPr wrap="square" numCol="1" rtlCol="0">
            <a:spAutoFit/>
          </a:bodyPr>
          <a:lstStyle/>
          <a:p>
            <a:r>
              <a:rPr lang="fr-FR" altLang="fr-FR" sz="1400" dirty="0" smtClean="0">
                <a:latin typeface="Century Gothic" panose="020B0502020202020204" pitchFamily="34" charset="0"/>
              </a:rPr>
              <a:t>Le </a:t>
            </a:r>
            <a:r>
              <a:rPr lang="fr-FR" altLang="fr-FR" sz="1400" dirty="0">
                <a:latin typeface="Century Gothic" panose="020B0502020202020204" pitchFamily="34" charset="0"/>
              </a:rPr>
              <a:t>point de RDV se fait toujours </a:t>
            </a:r>
            <a:r>
              <a:rPr lang="fr-FR" altLang="fr-FR" sz="1400" dirty="0" smtClean="0">
                <a:latin typeface="Century Gothic" panose="020B0502020202020204" pitchFamily="34" charset="0"/>
              </a:rPr>
              <a:t>aux pistes de l’école </a:t>
            </a:r>
            <a:r>
              <a:rPr lang="fr-FR" altLang="fr-FR" sz="1400" dirty="0">
                <a:latin typeface="Century Gothic" panose="020B0502020202020204" pitchFamily="34" charset="0"/>
              </a:rPr>
              <a:t>de </a:t>
            </a:r>
            <a:r>
              <a:rPr lang="fr-FR" altLang="fr-FR" sz="1400" dirty="0" smtClean="0">
                <a:latin typeface="Century Gothic" panose="020B0502020202020204" pitchFamily="34" charset="0"/>
              </a:rPr>
              <a:t>conduite de </a:t>
            </a:r>
            <a:r>
              <a:rPr lang="fr-FR" altLang="fr-FR" sz="1400" dirty="0" err="1" smtClean="0">
                <a:latin typeface="Century Gothic" panose="020B0502020202020204" pitchFamily="34" charset="0"/>
              </a:rPr>
              <a:t>Woustviller</a:t>
            </a: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xmlns=""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smtClean="0">
                <a:solidFill>
                  <a:srgbClr val="FF0000"/>
                </a:solidFill>
                <a:latin typeface="Century Gothic" panose="020B0502020202020204" pitchFamily="34" charset="0"/>
              </a:rPr>
              <a:t>VOGELGESANG</a:t>
            </a:r>
            <a:r>
              <a:rPr lang="fr-FR" altLang="fr-FR" sz="1400" b="1" dirty="0" smtClean="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smtClean="0">
                <a:latin typeface="Century Gothic" panose="020B0502020202020204" pitchFamily="34" charset="0"/>
              </a:rPr>
              <a:t>six</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élèves maximum lors des </a:t>
            </a:r>
            <a:r>
              <a:rPr lang="fr-FR" altLang="fr-FR" sz="1400" b="1" dirty="0">
                <a:latin typeface="Century Gothic" panose="020B0502020202020204" pitchFamily="34" charset="0"/>
              </a:rPr>
              <a:t>cours de maniabilité sur </a:t>
            </a:r>
            <a:r>
              <a:rPr lang="fr-FR" altLang="fr-FR" sz="1400" b="1" dirty="0" smtClean="0">
                <a:latin typeface="Century Gothic" panose="020B0502020202020204" pitchFamily="34" charset="0"/>
              </a:rPr>
              <a:t>plateau / </a:t>
            </a:r>
            <a:r>
              <a:rPr lang="fr-FR" altLang="fr-FR" sz="1400" b="1" dirty="0" smtClean="0">
                <a:latin typeface="Century Gothic" panose="020B0502020202020204" pitchFamily="34" charset="0"/>
              </a:rPr>
              <a:t>pistes</a:t>
            </a:r>
            <a:r>
              <a:rPr lang="fr-FR" altLang="fr-FR" sz="1400" dirty="0" smtClean="0">
                <a:latin typeface="Century Gothic" panose="020B0502020202020204" pitchFamily="34" charset="0"/>
              </a:rPr>
              <a:t>, </a:t>
            </a:r>
            <a:r>
              <a:rPr lang="fr-FR" altLang="fr-FR" sz="1400" dirty="0">
                <a:latin typeface="Century Gothic" panose="020B0502020202020204" pitchFamily="34" charset="0"/>
              </a:rPr>
              <a:t>et un groupe </a:t>
            </a:r>
            <a:r>
              <a:rPr lang="fr-FR" altLang="fr-FR" sz="1400" dirty="0" smtClean="0">
                <a:latin typeface="Century Gothic" panose="020B0502020202020204" pitchFamily="34" charset="0"/>
              </a:rPr>
              <a:t>trois </a:t>
            </a:r>
            <a:r>
              <a:rPr lang="fr-FR" altLang="fr-FR" sz="1400" dirty="0">
                <a:latin typeface="Century Gothic" panose="020B0502020202020204" pitchFamily="34" charset="0"/>
              </a:rPr>
              <a:t>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
        <p:nvSpPr>
          <p:cNvPr id="19" name="Titre 1">
            <a:extLst>
              <a:ext uri="{FF2B5EF4-FFF2-40B4-BE49-F238E27FC236}">
                <a16:creationId xmlns:a16="http://schemas.microsoft.com/office/drawing/2014/main" xmlns="" id="{9CBECE90-7DBB-42CE-8277-D2BA2E01491E}"/>
              </a:ext>
            </a:extLst>
          </p:cNvPr>
          <p:cNvSpPr txBox="1">
            <a:spLocks/>
          </p:cNvSpPr>
          <p:nvPr/>
        </p:nvSpPr>
        <p:spPr>
          <a:xfrm>
            <a:off x="241564" y="6488700"/>
            <a:ext cx="4635539" cy="236712"/>
          </a:xfrm>
          <a:prstGeom prst="rect">
            <a:avLst/>
          </a:prstGeom>
        </p:spPr>
        <p:txBody>
          <a:bodyPr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5000" kern="1200" cap="all" baseline="0">
                <a:solidFill>
                  <a:srgbClr val="D0363B"/>
                </a:solidFill>
                <a:latin typeface="+mj-lt"/>
                <a:ea typeface="+mj-ea"/>
                <a:cs typeface="+mj-cs"/>
              </a:defRPr>
            </a:lvl1pPr>
          </a:lstStyle>
          <a:p>
            <a:pPr algn="l"/>
            <a:r>
              <a:rPr lang="fr-FR" altLang="fr-FR" sz="1200" b="1" dirty="0" err="1" smtClean="0">
                <a:solidFill>
                  <a:schemeClr val="tx1"/>
                </a:solidFill>
                <a:latin typeface="Century Gothic" panose="020B0502020202020204" pitchFamily="34" charset="0"/>
              </a:rPr>
              <a:t>CeR</a:t>
            </a:r>
            <a:r>
              <a:rPr lang="fr-FR" altLang="fr-FR" sz="1200" dirty="0" smtClean="0">
                <a:latin typeface="Century Gothic" panose="020B0502020202020204" pitchFamily="34" charset="0"/>
              </a:rPr>
              <a:t> </a:t>
            </a:r>
            <a:r>
              <a:rPr lang="fr-FR" altLang="fr-FR" sz="1200" b="1" dirty="0" smtClean="0">
                <a:solidFill>
                  <a:srgbClr val="FF0000"/>
                </a:solidFill>
                <a:latin typeface="Century Gothic" panose="020B0502020202020204" pitchFamily="34" charset="0"/>
              </a:rPr>
              <a:t>VOGELGESANG</a:t>
            </a:r>
            <a:endParaRPr lang="fr-FR" altLang="fr-FR"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512488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xmlns=""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xmlns=""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xmlns=""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xmlns=""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xmlns=""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xmlns=""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xmlns=""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xmlns=""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xmlns=""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xmlns=""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xmlns=""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xmlns=""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xmlns=""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xmlns=""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xmlns=""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xmlns=""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xmlns=""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a16="http://schemas.microsoft.com/office/drawing/2014/main" xmlns=""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xmlns=""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lang="fr-FR" altLang="fr-FR" sz="1000" b="1" dirty="0">
                <a:solidFill>
                  <a:prstClr val="black"/>
                </a:solidFill>
                <a:latin typeface="Century Gothic" panose="020B0502020202020204" pitchFamily="34" charset="0"/>
              </a:rPr>
              <a:t>une</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manœuvre en marche arrière.</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xmlns=""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xmlns=""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xmlns=""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xmlns=""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58374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xmlns=""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xmlns=""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a16="http://schemas.microsoft.com/office/drawing/2014/main" xmlns=""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xmlns=""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sz="1200" u="sng" dirty="0">
                <a:latin typeface="Century Gothic" panose="020B0502020202020204" pitchFamily="34" charset="0"/>
              </a:rPr>
              <a:t>deux</a:t>
            </a:r>
            <a:r>
              <a:rPr lang="fr-FR" sz="1200" dirty="0">
                <a:latin typeface="Century Gothic" panose="020B0502020202020204" pitchFamily="34" charset="0"/>
              </a:rPr>
              <a:t> mois, en attendant la délivrance du permis de conduire définitif.</a:t>
            </a:r>
          </a:p>
          <a:p>
            <a:pPr fontAlgn="base"/>
            <a:endParaRPr lang="fr-FR" sz="1200" dirty="0">
              <a:latin typeface="Century Gothic" panose="020B0502020202020204" pitchFamily="34" charset="0"/>
            </a:endParaRPr>
          </a:p>
          <a:p>
            <a:pPr fontAlgn="base"/>
            <a:r>
              <a:rPr lang="fr-FR" sz="1200" dirty="0">
                <a:latin typeface="Century Gothic" panose="020B0502020202020204" pitchFamily="34" charset="0"/>
              </a:rPr>
              <a:t>Il permet au conducteur de conduire seulement sur le territoire national.</a:t>
            </a: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200" dirty="0">
              <a:latin typeface="Century Gothic" panose="020B0502020202020204" pitchFamily="34" charset="0"/>
            </a:endParaRPr>
          </a:p>
          <a:p>
            <a:pPr fontAlgn="base"/>
            <a:endParaRPr lang="fr-FR" sz="1100" dirty="0">
              <a:latin typeface="Century Gothic" panose="020B0502020202020204" pitchFamily="34" charset="0"/>
            </a:endParaRPr>
          </a:p>
          <a:p>
            <a:pPr fontAlgn="base"/>
            <a:r>
              <a:rPr lang="fr-FR" sz="1100" dirty="0">
                <a:latin typeface="Century Gothic" panose="020B0502020202020204" pitchFamily="34" charset="0"/>
              </a:rPr>
              <a:t>Source: </a:t>
            </a:r>
          </a:p>
          <a:p>
            <a:pPr fontAlgn="base"/>
            <a:r>
              <a:rPr lang="fr-FR" sz="1100" dirty="0">
                <a:latin typeface="Century Gothic" panose="020B0502020202020204" pitchFamily="34" charset="0"/>
                <a:hlinkClick r:id="rId3"/>
              </a:rPr>
              <a:t>www.sécurité-routière.gouv.fr</a:t>
            </a:r>
            <a:endParaRPr 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xmlns=""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xmlns=""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xmlns=""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sz="1200" dirty="0">
                <a:solidFill>
                  <a:schemeClr val="bg1"/>
                </a:solidFill>
                <a:latin typeface="Century Gothic" panose="020B0502020202020204" pitchFamily="34" charset="0"/>
              </a:rPr>
              <a:t>L'examen pratique comprend deux phases : </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hors circulation de 15 minutes </a:t>
            </a:r>
            <a:r>
              <a:rPr 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et un test oral qui aborde trois thèmes : le motard et sa moto, le motard et les autres, le motard et sa formation ; ainsi qu'une interrogation sur la réglementation et sur la signalisation spécifique aux deux-roues motorisés.</a:t>
            </a:r>
          </a:p>
          <a:p>
            <a:pPr fontAlgn="base"/>
            <a:endParaRPr lang="fr-FR" sz="1200" dirty="0">
              <a:solidFill>
                <a:schemeClr val="bg1"/>
              </a:solidFill>
              <a:latin typeface="Century Gothic" panose="020B0502020202020204" pitchFamily="34" charset="0"/>
            </a:endParaRPr>
          </a:p>
          <a:p>
            <a:pPr fontAlgn="base"/>
            <a:r>
              <a:rPr lang="fr-FR" sz="1200" b="1" dirty="0">
                <a:solidFill>
                  <a:schemeClr val="bg1"/>
                </a:solidFill>
                <a:latin typeface="Century Gothic" panose="020B0502020202020204" pitchFamily="34" charset="0"/>
              </a:rPr>
              <a:t>Une épreuve en circulation de 30 minutes</a:t>
            </a:r>
            <a:r>
              <a:rPr 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xmlns=""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
        <p:nvSpPr>
          <p:cNvPr id="10" name="object 15">
            <a:extLst>
              <a:ext uri="{FF2B5EF4-FFF2-40B4-BE49-F238E27FC236}">
                <a16:creationId xmlns:a16="http://schemas.microsoft.com/office/drawing/2014/main" xmlns=""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rtlCol="0"/>
          <a:lstStyle/>
          <a:p>
            <a:endParaRPr dirty="0"/>
          </a:p>
        </p:txBody>
      </p:sp>
      <p:sp>
        <p:nvSpPr>
          <p:cNvPr id="13" name="object 15">
            <a:extLst>
              <a:ext uri="{FF2B5EF4-FFF2-40B4-BE49-F238E27FC236}">
                <a16:creationId xmlns:a16="http://schemas.microsoft.com/office/drawing/2014/main" xmlns=""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087769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xmlns=""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xmlns=""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826096" y="711781"/>
            <a:ext cx="1045382" cy="1044547"/>
          </a:xfrm>
          <a:prstGeom prst="rect">
            <a:avLst/>
          </a:prstGeom>
        </p:spPr>
      </p:pic>
      <p:sp>
        <p:nvSpPr>
          <p:cNvPr id="11" name="Rectangle 10">
            <a:extLst>
              <a:ext uri="{FF2B5EF4-FFF2-40B4-BE49-F238E27FC236}">
                <a16:creationId xmlns:a16="http://schemas.microsoft.com/office/drawing/2014/main" xmlns=""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xmlns=""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xmlns=""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xmlns=""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xmlns=""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xmlns=""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xmlns=""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xmlns=""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xmlns=""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A2 ou B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xmlns=""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xmlns=""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xmlns=""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xmlns=""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xmlns=""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xmlns=""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xmlns=""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xmlns=""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45 min</a:t>
            </a:r>
          </a:p>
        </p:txBody>
      </p:sp>
      <p:sp>
        <p:nvSpPr>
          <p:cNvPr id="16" name="ZoneTexte 15">
            <a:extLst>
              <a:ext uri="{FF2B5EF4-FFF2-40B4-BE49-F238E27FC236}">
                <a16:creationId xmlns:a16="http://schemas.microsoft.com/office/drawing/2014/main" xmlns=""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xmlns=""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1.1 DU LABEL DE L’ETAT</a:t>
            </a:r>
          </a:p>
        </p:txBody>
      </p:sp>
    </p:spTree>
    <p:extLst>
      <p:ext uri="{BB962C8B-B14F-4D97-AF65-F5344CB8AC3E}">
        <p14:creationId xmlns:p14="http://schemas.microsoft.com/office/powerpoint/2010/main" val="2340323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F27B70D-03AF-4592-8AEF-E630BAA083C0}"/>
              </a:ext>
            </a:extLst>
          </p:cNvPr>
          <p:cNvSpPr txBox="1"/>
          <p:nvPr/>
        </p:nvSpPr>
        <p:spPr>
          <a:xfrm>
            <a:off x="1602297" y="704675"/>
            <a:ext cx="706353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xmlns=""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xmlns=""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xmlns=""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xmlns="" id="{4DCE01D8-54BC-498C-AFA8-0ED069929515}"/>
              </a:ext>
            </a:extLst>
          </p:cNvPr>
          <p:cNvSpPr txBox="1"/>
          <p:nvPr/>
        </p:nvSpPr>
        <p:spPr>
          <a:xfrm>
            <a:off x="3088548" y="2294365"/>
            <a:ext cx="5241711" cy="1077218"/>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xmlns=""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xmlns=""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xmlns="" id="{4D8F9512-0D78-4B93-84CB-A8CA63C7EA1D}"/>
              </a:ext>
            </a:extLst>
          </p:cNvPr>
          <p:cNvSpPr txBox="1"/>
          <p:nvPr/>
        </p:nvSpPr>
        <p:spPr>
          <a:xfrm>
            <a:off x="4314564" y="3543213"/>
            <a:ext cx="3919913" cy="1015663"/>
          </a:xfrm>
          <a:prstGeom prst="rect">
            <a:avLst/>
          </a:prstGeom>
          <a:noFill/>
          <a:ln w="635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xmlns=""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xmlns="" id="{2C941D62-4C42-40A1-BAFF-B31856F0A488}"/>
              </a:ext>
            </a:extLst>
          </p:cNvPr>
          <p:cNvSpPr txBox="1"/>
          <p:nvPr/>
        </p:nvSpPr>
        <p:spPr>
          <a:xfrm>
            <a:off x="872675" y="2564376"/>
            <a:ext cx="14428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xmlns="" id="{E8E80094-B27A-44A7-A930-B915914C3157}"/>
              </a:ext>
            </a:extLst>
          </p:cNvPr>
          <p:cNvSpPr txBox="1"/>
          <p:nvPr/>
        </p:nvSpPr>
        <p:spPr>
          <a:xfrm>
            <a:off x="872675" y="3633262"/>
            <a:ext cx="1860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xmlns="" id="{AB0EFC40-2528-46E4-B8D6-C66307CDEFC5}"/>
              </a:ext>
            </a:extLst>
          </p:cNvPr>
          <p:cNvSpPr txBox="1"/>
          <p:nvPr/>
        </p:nvSpPr>
        <p:spPr>
          <a:xfrm>
            <a:off x="872675" y="4808544"/>
            <a:ext cx="19136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xmlns=""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1400" b="1" i="0" u="none" strike="noStrike" kern="1200" cap="none" spc="0" normalizeH="0" baseline="0" noProof="0" dirty="0" smtClean="0">
                <a:ln>
                  <a:noFill/>
                </a:ln>
                <a:solidFill>
                  <a:prstClr val="white"/>
                </a:solidFill>
                <a:effectLst/>
                <a:uLnTx/>
                <a:uFillTx/>
                <a:latin typeface="Century Gothic" panose="020B0502020202020204" pitchFamily="34" charset="0"/>
              </a:rPr>
              <a:t>45 min</a:t>
            </a:r>
            <a:endParaRPr kumimoji="0" lang="fr-FR"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6" name="ZoneTexte 15">
            <a:extLst>
              <a:ext uri="{FF2B5EF4-FFF2-40B4-BE49-F238E27FC236}">
                <a16:creationId xmlns:a16="http://schemas.microsoft.com/office/drawing/2014/main" xmlns="" id="{26B45B01-3FA1-4625-BA1B-B61E55C69080}"/>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1.1 DU LABEL DE L’ETAT</a:t>
            </a:r>
          </a:p>
        </p:txBody>
      </p:sp>
      <p:sp>
        <p:nvSpPr>
          <p:cNvPr id="17" name="object 15">
            <a:extLst>
              <a:ext uri="{FF2B5EF4-FFF2-40B4-BE49-F238E27FC236}">
                <a16:creationId xmlns:a16="http://schemas.microsoft.com/office/drawing/2014/main" xmlns=""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7984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xmlns=""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lang="fr-FR" sz="1000" b="1" u="sng" dirty="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L’éco-conduite </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xmlns="" id="{04110319-86CB-4407-BE71-B2366D955097}"/>
              </a:ext>
            </a:extLst>
          </p:cNvPr>
          <p:cNvSpPr>
            <a:spLocks noGrp="1"/>
          </p:cNvSpPr>
          <p:nvPr>
            <p:ph type="ctrTitle"/>
          </p:nvPr>
        </p:nvSpPr>
        <p:spPr>
          <a:xfrm>
            <a:off x="285824" y="828159"/>
            <a:ext cx="4916913" cy="640216"/>
          </a:xfrm>
        </p:spPr>
        <p:txBody>
          <a:bodyPr>
            <a:noAutofit/>
          </a:bodyPr>
          <a:lstStyle/>
          <a:p>
            <a:pPr algn="r"/>
            <a:r>
              <a:rPr 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xmlns="" id="{7F796D9F-AF65-4BA8-B4A6-E90986DC7074}"/>
              </a:ext>
            </a:extLst>
          </p:cNvPr>
          <p:cNvGrpSpPr/>
          <p:nvPr/>
        </p:nvGrpSpPr>
        <p:grpSpPr>
          <a:xfrm>
            <a:off x="456741" y="1861795"/>
            <a:ext cx="8274103" cy="2360139"/>
            <a:chOff x="412084" y="2505124"/>
            <a:chExt cx="11032136" cy="3146851"/>
          </a:xfrm>
        </p:grpSpPr>
        <p:grpSp>
          <p:nvGrpSpPr>
            <p:cNvPr id="11" name="Groupe 10">
              <a:extLst>
                <a:ext uri="{FF2B5EF4-FFF2-40B4-BE49-F238E27FC236}">
                  <a16:creationId xmlns:a16="http://schemas.microsoft.com/office/drawing/2014/main" xmlns="" id="{34EDDB5F-DD4F-41DE-9753-804E31DE5BEF}"/>
                </a:ext>
              </a:extLst>
            </p:cNvPr>
            <p:cNvGrpSpPr/>
            <p:nvPr/>
          </p:nvGrpSpPr>
          <p:grpSpPr>
            <a:xfrm>
              <a:off x="412084" y="2505124"/>
              <a:ext cx="11032136" cy="3146851"/>
              <a:chOff x="341325" y="2620540"/>
              <a:chExt cx="11032136" cy="3146851"/>
            </a:xfrm>
          </p:grpSpPr>
          <p:grpSp>
            <p:nvGrpSpPr>
              <p:cNvPr id="13" name="Groupe 12">
                <a:extLst>
                  <a:ext uri="{FF2B5EF4-FFF2-40B4-BE49-F238E27FC236}">
                    <a16:creationId xmlns:a16="http://schemas.microsoft.com/office/drawing/2014/main" xmlns="" id="{6BA4BA3D-07AE-438E-AEC2-B6B6D33DF5DE}"/>
                  </a:ext>
                </a:extLst>
              </p:cNvPr>
              <p:cNvGrpSpPr/>
              <p:nvPr/>
            </p:nvGrpSpPr>
            <p:grpSpPr>
              <a:xfrm>
                <a:off x="341325" y="2620540"/>
                <a:ext cx="11032136" cy="3146851"/>
                <a:chOff x="345408" y="2215099"/>
                <a:chExt cx="11032136" cy="3146851"/>
              </a:xfrm>
            </p:grpSpPr>
            <p:pic>
              <p:nvPicPr>
                <p:cNvPr id="19" name="Image 18">
                  <a:extLst>
                    <a:ext uri="{FF2B5EF4-FFF2-40B4-BE49-F238E27FC236}">
                      <a16:creationId xmlns:a16="http://schemas.microsoft.com/office/drawing/2014/main" xmlns=""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xmlns=""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xmlns=""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xmlns="" id="{6A964811-ABD6-4117-B22D-1657473997D1}"/>
                    </a:ext>
                  </a:extLst>
                </p:cNvPr>
                <p:cNvSpPr txBox="1"/>
                <p:nvPr/>
              </p:nvSpPr>
              <p:spPr>
                <a:xfrm>
                  <a:off x="345408" y="3602201"/>
                  <a:ext cx="1192242" cy="69762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Ordinateur</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700" dirty="0">
                      <a:solidFill>
                        <a:prstClr val="black"/>
                      </a:solidFill>
                      <a:latin typeface="Century Gothic" panose="020B0502020202020204" pitchFamily="34" charset="0"/>
                    </a:rPr>
                    <a:t>Sur route</a:t>
                  </a: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xmlns="" id="{7BCAF1D7-E8E4-44B1-8794-514292E32C94}"/>
                    </a:ext>
                  </a:extLst>
                </p:cNvPr>
                <p:cNvSpPr txBox="1"/>
                <p:nvPr/>
              </p:nvSpPr>
              <p:spPr>
                <a:xfrm>
                  <a:off x="1627656" y="3604540"/>
                  <a:ext cx="1192242" cy="266740"/>
                </a:xfrm>
                <a:prstGeom prst="rect">
                  <a:avLst/>
                </a:prstGeom>
                <a:noFill/>
              </p:spPr>
              <p:txBody>
                <a:bodyPr wrap="square" rtlCol="0">
                  <a:spAutoFit/>
                </a:bodyPr>
                <a:lstStyle/>
                <a:p>
                  <a:pPr marL="128588" marR="0" lvl="0" indent="-128588" algn="ctr"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a16="http://schemas.microsoft.com/office/drawing/2014/main" xmlns="" id="{F1102CC3-43E5-4FEF-9FC7-4329C51C2EB4}"/>
                    </a:ext>
                  </a:extLst>
                </p:cNvPr>
                <p:cNvSpPr txBox="1"/>
                <p:nvPr/>
              </p:nvSpPr>
              <p:spPr>
                <a:xfrm>
                  <a:off x="2943415" y="3617884"/>
                  <a:ext cx="1878708" cy="174406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214313" marR="0" lvl="0" indent="-214313" algn="l" defTabSz="457200" rtl="0" eaLnBrk="1" fontAlgn="auto" latinLnBrk="0" hangingPunct="1">
                    <a:lnSpc>
                      <a:spcPct val="100000"/>
                    </a:lnSpc>
                    <a:spcBef>
                      <a:spcPts val="0"/>
                    </a:spcBef>
                    <a:spcAft>
                      <a:spcPts val="0"/>
                    </a:spcAft>
                    <a:buClrTx/>
                    <a:buSzTx/>
                    <a:buFontTx/>
                    <a:buChar char="-"/>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xmlns="" id="{B8E5BDE8-BA24-4384-81DE-2AA40B8AB92A}"/>
                    </a:ext>
                  </a:extLst>
                </p:cNvPr>
                <p:cNvSpPr txBox="1"/>
                <p:nvPr/>
              </p:nvSpPr>
              <p:spPr>
                <a:xfrm>
                  <a:off x="4758292" y="3612272"/>
                  <a:ext cx="1192242"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xmlns="" id="{87D8BE43-9FFA-4C70-A7F7-38E4B2D85B44}"/>
                    </a:ext>
                  </a:extLst>
                </p:cNvPr>
                <p:cNvSpPr txBox="1"/>
                <p:nvPr/>
              </p:nvSpPr>
              <p:spPr>
                <a:xfrm>
                  <a:off x="5971970" y="3812830"/>
                  <a:ext cx="1434972" cy="86690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r>
                    <a:rPr kumimoji="0" lang="fr-FR" sz="7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endParaRPr lang="fr-FR" sz="700" dirty="0" smtClean="0">
                    <a:solidFill>
                      <a:prstClr val="black"/>
                    </a:solidFill>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xmlns="" id="{5ADC0158-4BAB-476D-89B1-04934727E79D}"/>
                    </a:ext>
                  </a:extLst>
                </p:cNvPr>
                <p:cNvSpPr txBox="1"/>
                <p:nvPr/>
              </p:nvSpPr>
              <p:spPr>
                <a:xfrm>
                  <a:off x="8936551" y="3800786"/>
                  <a:ext cx="1192243"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xmlns="" id="{4CC92D47-43D0-4F77-873B-EBB10D165BA7}"/>
                    </a:ext>
                  </a:extLst>
                </p:cNvPr>
                <p:cNvSpPr txBox="1"/>
                <p:nvPr/>
              </p:nvSpPr>
              <p:spPr>
                <a:xfrm>
                  <a:off x="10185301" y="3800785"/>
                  <a:ext cx="1192243" cy="41036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xmlns="" id="{C52EF285-F565-4092-827B-0329D8145DE9}"/>
                    </a:ext>
                  </a:extLst>
                </p:cNvPr>
                <p:cNvSpPr txBox="1"/>
                <p:nvPr/>
              </p:nvSpPr>
              <p:spPr>
                <a:xfrm>
                  <a:off x="7420129" y="3813771"/>
                  <a:ext cx="1557268" cy="84125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xmlns=""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xmlns=""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xmlns=""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xmlns=""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xmlns=""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xmlns=""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xmlns=""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xmlns=""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xmlns=""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xmlns=""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xmlns=""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xmlns=""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xmlns=""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xmlns=""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xmlns=""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xmlns=""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xmlns=""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xmlns=""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a16="http://schemas.microsoft.com/office/drawing/2014/main" xmlns="" id="{6B38EAD1-3F17-4519-88C6-35B7BBAA8F83}"/>
              </a:ext>
            </a:extLst>
          </p:cNvPr>
          <p:cNvSpPr txBox="1"/>
          <p:nvPr/>
        </p:nvSpPr>
        <p:spPr>
          <a:xfrm>
            <a:off x="6503865" y="4854653"/>
            <a:ext cx="2109025" cy="1323439"/>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xmlns=""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xmlns="" id="{461F316C-4D02-4A20-A73F-A2514242D266}"/>
              </a:ext>
            </a:extLst>
          </p:cNvPr>
          <p:cNvSpPr txBox="1"/>
          <p:nvPr/>
        </p:nvSpPr>
        <p:spPr>
          <a:xfrm>
            <a:off x="2233581" y="4633497"/>
            <a:ext cx="149324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xmlns=""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xmlns="" id="{3EEC1784-A297-4135-A7D5-96106FA6DFB4}"/>
              </a:ext>
            </a:extLst>
          </p:cNvPr>
          <p:cNvSpPr txBox="1"/>
          <p:nvPr/>
        </p:nvSpPr>
        <p:spPr>
          <a:xfrm>
            <a:off x="532317" y="4204103"/>
            <a:ext cx="163559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xmlns="" id="{36A00415-93C6-43EB-8CBE-BB5D4D980955}"/>
              </a:ext>
            </a:extLst>
          </p:cNvPr>
          <p:cNvSpPr txBox="1"/>
          <p:nvPr/>
        </p:nvSpPr>
        <p:spPr>
          <a:xfrm>
            <a:off x="2226809" y="4206262"/>
            <a:ext cx="154263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xmlns=""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xmlns="" id="{8AD98B9A-B059-4DE3-A9D8-4EED987DD9FD}"/>
              </a:ext>
            </a:extLst>
          </p:cNvPr>
          <p:cNvSpPr txBox="1"/>
          <p:nvPr/>
        </p:nvSpPr>
        <p:spPr>
          <a:xfrm>
            <a:off x="6465765" y="6518517"/>
            <a:ext cx="2491797" cy="230832"/>
          </a:xfrm>
          <a:prstGeom prst="rect">
            <a:avLst/>
          </a:prstGeom>
          <a:noFill/>
        </p:spPr>
        <p:txBody>
          <a:bodyPr wrap="square" rtlCol="0">
            <a:spAutoFit/>
          </a:bodyPr>
          <a:lstStyle/>
          <a:p>
            <a:r>
              <a:rPr 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xmlns="" id="{E99FE8AE-0383-42D7-8320-08ABEAAF16CA}"/>
              </a:ext>
            </a:extLst>
          </p:cNvPr>
          <p:cNvSpPr txBox="1"/>
          <p:nvPr/>
        </p:nvSpPr>
        <p:spPr>
          <a:xfrm>
            <a:off x="489105" y="4642368"/>
            <a:ext cx="1567957" cy="1446550"/>
          </a:xfrm>
          <a:prstGeom prst="rect">
            <a:avLst/>
          </a:prstGeom>
          <a:noFill/>
        </p:spPr>
        <p:txBody>
          <a:bodyPr wrap="square" rtlCol="0">
            <a:spAutoFit/>
          </a:bodyPr>
          <a:lstStyle/>
          <a:p>
            <a:r>
              <a:rPr lang="fr-FR" sz="800" dirty="0">
                <a:solidFill>
                  <a:srgbClr val="3D3E44"/>
                </a:solidFill>
                <a:latin typeface="Century Gothic" panose="020B0502020202020204" pitchFamily="34" charset="0"/>
              </a:rPr>
              <a:t>La formation théorique portant sur des </a:t>
            </a:r>
            <a:r>
              <a:rPr lang="fr-FR" sz="800" b="1" dirty="0">
                <a:solidFill>
                  <a:srgbClr val="3D3E44"/>
                </a:solidFill>
                <a:latin typeface="Century Gothic" panose="020B0502020202020204" pitchFamily="34" charset="0"/>
              </a:rPr>
              <a:t>questions « d’entraînement au code » </a:t>
            </a:r>
            <a:r>
              <a:rPr lang="fr-FR" sz="800" dirty="0">
                <a:solidFill>
                  <a:srgbClr val="3D3E44"/>
                </a:solidFill>
                <a:latin typeface="Century Gothic" panose="020B0502020202020204" pitchFamily="34" charset="0"/>
              </a:rPr>
              <a:t>peut être suivie à votre rythme, soit :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dans </a:t>
            </a:r>
            <a:r>
              <a:rPr lang="fr-FR" sz="800" b="1" dirty="0">
                <a:solidFill>
                  <a:srgbClr val="3D3E44"/>
                </a:solidFill>
                <a:latin typeface="Century Gothic" panose="020B0502020202020204" pitchFamily="34" charset="0"/>
              </a:rPr>
              <a:t>l'école de conduite</a:t>
            </a:r>
            <a:r>
              <a:rPr lang="fr-FR" sz="800" dirty="0">
                <a:solidFill>
                  <a:srgbClr val="3D3E44"/>
                </a:solidFill>
                <a:latin typeface="Century Gothic" panose="020B0502020202020204" pitchFamily="34" charset="0"/>
              </a:rPr>
              <a:t> avec un </a:t>
            </a:r>
            <a:r>
              <a:rPr lang="fr-FR" sz="800" b="1" dirty="0">
                <a:solidFill>
                  <a:srgbClr val="3D3E44"/>
                </a:solidFill>
                <a:latin typeface="Century Gothic" panose="020B0502020202020204" pitchFamily="34" charset="0"/>
              </a:rPr>
              <a:t>support média </a:t>
            </a:r>
            <a:r>
              <a:rPr lang="fr-FR" sz="800" dirty="0">
                <a:solidFill>
                  <a:srgbClr val="3D3E44"/>
                </a:solidFill>
                <a:latin typeface="Century Gothic" panose="020B0502020202020204" pitchFamily="34" charset="0"/>
              </a:rPr>
              <a:t>ou avec un</a:t>
            </a:r>
            <a:r>
              <a:rPr lang="fr-FR" sz="800" b="1" dirty="0">
                <a:solidFill>
                  <a:srgbClr val="3D3E44"/>
                </a:solidFill>
                <a:latin typeface="Century Gothic" panose="020B0502020202020204" pitchFamily="34" charset="0"/>
              </a:rPr>
              <a:t> enseignant</a:t>
            </a:r>
            <a:r>
              <a:rPr lang="fr-FR" sz="800" dirty="0">
                <a:solidFill>
                  <a:srgbClr val="3D3E44"/>
                </a:solidFill>
                <a:latin typeface="Century Gothic" panose="020B0502020202020204" pitchFamily="34" charset="0"/>
              </a:rPr>
              <a:t/>
            </a:r>
            <a:br>
              <a:rPr lang="fr-FR" sz="800" dirty="0">
                <a:solidFill>
                  <a:srgbClr val="3D3E44"/>
                </a:solidFill>
                <a:latin typeface="Century Gothic" panose="020B0502020202020204" pitchFamily="34" charset="0"/>
              </a:rPr>
            </a:br>
            <a:r>
              <a:rPr lang="fr-FR" sz="800" dirty="0">
                <a:solidFill>
                  <a:srgbClr val="3D3E44"/>
                </a:solidFill>
                <a:latin typeface="Century Gothic" panose="020B0502020202020204" pitchFamily="34" charset="0"/>
              </a:rPr>
              <a:t>- via </a:t>
            </a:r>
            <a:r>
              <a:rPr lang="fr-FR" sz="800" b="1" dirty="0">
                <a:solidFill>
                  <a:srgbClr val="3D3E44"/>
                </a:solidFill>
                <a:latin typeface="Century Gothic" panose="020B0502020202020204" pitchFamily="34" charset="0"/>
              </a:rPr>
              <a:t>Internet</a:t>
            </a:r>
            <a:r>
              <a:rPr lang="fr-FR" sz="800" dirty="0">
                <a:solidFill>
                  <a:srgbClr val="3D3E44"/>
                </a:solidFill>
                <a:latin typeface="Century Gothic" panose="020B0502020202020204" pitchFamily="34" charset="0"/>
              </a:rPr>
              <a:t> (</a:t>
            </a:r>
            <a:r>
              <a:rPr lang="fr-FR" sz="800" b="1" dirty="0">
                <a:solidFill>
                  <a:srgbClr val="3D3E44"/>
                </a:solidFill>
                <a:latin typeface="Century Gothic" panose="020B0502020202020204" pitchFamily="34" charset="0"/>
              </a:rPr>
              <a:t>code en ligne CER</a:t>
            </a:r>
            <a:r>
              <a:rPr lang="fr-FR" sz="800" dirty="0">
                <a:solidFill>
                  <a:srgbClr val="3D3E44"/>
                </a:solidFill>
                <a:latin typeface="Century Gothic" panose="020B0502020202020204" pitchFamily="34" charset="0"/>
              </a:rPr>
              <a:t>)</a:t>
            </a:r>
            <a:endParaRPr lang="fr-FR" dirty="0">
              <a:latin typeface="Century Gothic" panose="020B0502020202020204" pitchFamily="34" charset="0"/>
            </a:endParaRPr>
          </a:p>
        </p:txBody>
      </p:sp>
      <p:sp>
        <p:nvSpPr>
          <p:cNvPr id="7" name="ZoneTexte 6">
            <a:extLst>
              <a:ext uri="{FF2B5EF4-FFF2-40B4-BE49-F238E27FC236}">
                <a16:creationId xmlns:a16="http://schemas.microsoft.com/office/drawing/2014/main" xmlns="" id="{0B03240B-5566-4638-9AFA-5CF8E234A65E}"/>
              </a:ext>
            </a:extLst>
          </p:cNvPr>
          <p:cNvSpPr txBox="1"/>
          <p:nvPr/>
        </p:nvSpPr>
        <p:spPr>
          <a:xfrm>
            <a:off x="3861662" y="4178827"/>
            <a:ext cx="4820923" cy="507831"/>
          </a:xfrm>
          <a:prstGeom prst="rect">
            <a:avLst/>
          </a:prstGeom>
          <a:noFill/>
        </p:spPr>
        <p:txBody>
          <a:bodyPr wrap="square" rtlCol="0">
            <a:spAutoFit/>
          </a:bodyPr>
          <a:lstStyle/>
          <a:p>
            <a:r>
              <a:rPr lang="fr-FR" sz="900" b="1" dirty="0">
                <a:solidFill>
                  <a:prstClr val="black"/>
                </a:solidFill>
                <a:latin typeface="Century Gothic" panose="020B0502020202020204" pitchFamily="34" charset="0"/>
              </a:rPr>
              <a:t>Votre présence est fortement recommandée pour les cours collectifs sélectionnés. </a:t>
            </a:r>
            <a:br>
              <a:rPr lang="fr-FR" sz="900" b="1" dirty="0">
                <a:solidFill>
                  <a:prstClr val="black"/>
                </a:solidFill>
                <a:latin typeface="Century Gothic" panose="020B0502020202020204" pitchFamily="34" charset="0"/>
              </a:rPr>
            </a:br>
            <a:r>
              <a:rPr 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xmlns=""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3" name="Triangle rectangle 52">
            <a:extLst>
              <a:ext uri="{FF2B5EF4-FFF2-40B4-BE49-F238E27FC236}">
                <a16:creationId xmlns:a16="http://schemas.microsoft.com/office/drawing/2014/main" xmlns=""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1" name="ZoneTexte 30">
            <a:extLst>
              <a:ext uri="{FF2B5EF4-FFF2-40B4-BE49-F238E27FC236}">
                <a16:creationId xmlns:a16="http://schemas.microsoft.com/office/drawing/2014/main" xmlns=""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r>
              <a:rPr lang="fr-FR" altLang="fr-FR" sz="3200" b="1" u="sng" dirty="0">
                <a:solidFill>
                  <a:schemeClr val="bg1"/>
                </a:solidFill>
                <a:latin typeface="Century Gothic" panose="020B0502020202020204" pitchFamily="34" charset="0"/>
              </a:rPr>
              <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xmlns=""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xmlns=""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xmlns=""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17 ans et demi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xmlns=""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xmlns=""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xmlns=""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r>
              <a:rPr lang="fr-FR" altLang="fr-FR" sz="1100" dirty="0">
                <a:solidFill>
                  <a:schemeClr val="bg1"/>
                </a:solidFill>
                <a:latin typeface="Century Gothic" panose="020B0502020202020204" pitchFamily="34" charset="0"/>
              </a:rPr>
              <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xmlns=""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xmlns=""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xmlns=""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xmlns=""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xmlns=""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xmlns=""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xmlns=""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Tree>
    <p:extLst>
      <p:ext uri="{BB962C8B-B14F-4D97-AF65-F5344CB8AC3E}">
        <p14:creationId xmlns:p14="http://schemas.microsoft.com/office/powerpoint/2010/main" val="207725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3" name="Triangle rectangle 52">
            <a:extLst>
              <a:ext uri="{FF2B5EF4-FFF2-40B4-BE49-F238E27FC236}">
                <a16:creationId xmlns:a16="http://schemas.microsoft.com/office/drawing/2014/main" xmlns=""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1" name="ZoneTexte 30">
            <a:extLst>
              <a:ext uri="{FF2B5EF4-FFF2-40B4-BE49-F238E27FC236}">
                <a16:creationId xmlns:a16="http://schemas.microsoft.com/office/drawing/2014/main" xmlns=""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r>
              <a:rPr lang="fr-FR" altLang="fr-FR" sz="3200" b="1" u="sng" dirty="0">
                <a:solidFill>
                  <a:schemeClr val="bg1"/>
                </a:solidFill>
                <a:latin typeface="Century Gothic" panose="020B0502020202020204" pitchFamily="34" charset="0"/>
              </a:rPr>
              <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xmlns=""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xmlns=""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sp>
        <p:nvSpPr>
          <p:cNvPr id="18" name="ZoneTexte 17">
            <a:extLst>
              <a:ext uri="{FF2B5EF4-FFF2-40B4-BE49-F238E27FC236}">
                <a16:creationId xmlns:a16="http://schemas.microsoft.com/office/drawing/2014/main" xmlns=""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19" name="Image 18">
            <a:extLst>
              <a:ext uri="{FF2B5EF4-FFF2-40B4-BE49-F238E27FC236}">
                <a16:creationId xmlns:a16="http://schemas.microsoft.com/office/drawing/2014/main" xmlns=""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xmlns=""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4" name="Rectangle 23">
            <a:extLst>
              <a:ext uri="{FF2B5EF4-FFF2-40B4-BE49-F238E27FC236}">
                <a16:creationId xmlns:a16="http://schemas.microsoft.com/office/drawing/2014/main" xmlns=""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5" name="Rectangle 24">
            <a:extLst>
              <a:ext uri="{FF2B5EF4-FFF2-40B4-BE49-F238E27FC236}">
                <a16:creationId xmlns:a16="http://schemas.microsoft.com/office/drawing/2014/main" xmlns=""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xmlns=""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r>
              <a:rPr lang="fr-FR" altLang="fr-FR" sz="1200" dirty="0">
                <a:latin typeface="Century Gothic" panose="020B0502020202020204" pitchFamily="34" charset="0"/>
              </a:rPr>
              <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xmlns=""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xmlns=""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xmlns=""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xmlns=""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r>
              <a:rPr lang="fr-FR" altLang="fr-FR" sz="1000" dirty="0">
                <a:solidFill>
                  <a:schemeClr val="bg1"/>
                </a:solidFill>
                <a:latin typeface="Century Gothic" panose="020B0502020202020204" pitchFamily="34" charset="0"/>
              </a:rPr>
              <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t>
            </a:r>
            <a:r>
              <a:rPr lang="fr-FR" altLang="fr-FR" sz="1000" dirty="0" smtClean="0">
                <a:solidFill>
                  <a:schemeClr val="bg1"/>
                </a:solidFill>
                <a:latin typeface="Century Gothic" panose="020B0502020202020204" pitchFamily="34" charset="0"/>
              </a:rPr>
              <a:t>AAC</a:t>
            </a:r>
          </a:p>
          <a:p>
            <a:r>
              <a:rPr lang="fr-FR" altLang="fr-FR" sz="1000" dirty="0" smtClean="0">
                <a:solidFill>
                  <a:schemeClr val="bg1"/>
                </a:solidFill>
                <a:latin typeface="Century Gothic" panose="020B0502020202020204" pitchFamily="34" charset="0"/>
              </a:rPr>
              <a:t>- </a:t>
            </a:r>
            <a:r>
              <a:rPr lang="fr-FR" altLang="fr-FR" sz="1000" dirty="0">
                <a:solidFill>
                  <a:schemeClr val="bg1"/>
                </a:solidFill>
                <a:latin typeface="Century Gothic" panose="020B0502020202020204" pitchFamily="34" charset="0"/>
              </a:rPr>
              <a:t>le disque « Conduite Accompagnée » apposé</a:t>
            </a:r>
            <a:br>
              <a:rPr lang="fr-FR" altLang="fr-FR" sz="1000" dirty="0">
                <a:solidFill>
                  <a:schemeClr val="bg1"/>
                </a:solidFill>
                <a:latin typeface="Century Gothic" panose="020B0502020202020204" pitchFamily="34" charset="0"/>
              </a:rPr>
            </a:br>
            <a:r>
              <a:rPr lang="fr-FR" altLang="fr-FR" sz="1000" dirty="0" smtClean="0">
                <a:solidFill>
                  <a:schemeClr val="bg1"/>
                </a:solidFill>
                <a:latin typeface="Century Gothic" panose="020B0502020202020204" pitchFamily="34" charset="0"/>
              </a:rPr>
              <a:t>  à </a:t>
            </a:r>
            <a:r>
              <a:rPr lang="fr-FR" altLang="fr-FR" sz="1000" dirty="0">
                <a:solidFill>
                  <a:schemeClr val="bg1"/>
                </a:solidFill>
                <a:latin typeface="Century Gothic" panose="020B0502020202020204" pitchFamily="34" charset="0"/>
              </a:rPr>
              <a:t>l’arrière du véhicule</a:t>
            </a:r>
          </a:p>
          <a:p>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xmlns=""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r>
              <a:rPr lang="fr-FR" altLang="fr-FR" sz="1000" dirty="0">
                <a:solidFill>
                  <a:schemeClr val="bg1"/>
                </a:solidFill>
                <a:latin typeface="Century Gothic" panose="020B0502020202020204" pitchFamily="34" charset="0"/>
              </a:rPr>
              <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smtClean="0">
                <a:solidFill>
                  <a:schemeClr val="bg1"/>
                </a:solidFill>
                <a:latin typeface="Century Gothic" panose="020B0502020202020204" pitchFamily="34" charset="0"/>
              </a:rPr>
              <a:t>  5 </a:t>
            </a:r>
            <a:r>
              <a:rPr lang="fr-FR" altLang="fr-FR" sz="1000" dirty="0">
                <a:solidFill>
                  <a:schemeClr val="bg1"/>
                </a:solidFill>
                <a:latin typeface="Century Gothic" panose="020B0502020202020204" pitchFamily="34" charset="0"/>
              </a:rPr>
              <a:t>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smtClean="0">
                <a:solidFill>
                  <a:schemeClr val="bg1"/>
                </a:solidFill>
                <a:latin typeface="Century Gothic" panose="020B0502020202020204" pitchFamily="34" charset="0"/>
              </a:rPr>
              <a:t>  certains </a:t>
            </a:r>
            <a:r>
              <a:rPr lang="fr-FR" altLang="fr-FR" sz="1000" dirty="0">
                <a:solidFill>
                  <a:schemeClr val="bg1"/>
                </a:solidFill>
                <a:latin typeface="Century Gothic" panose="020B0502020202020204" pitchFamily="34" charset="0"/>
              </a:rPr>
              <a:t>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smtClean="0">
                <a:solidFill>
                  <a:schemeClr val="bg1"/>
                </a:solidFill>
                <a:latin typeface="Century Gothic" panose="020B0502020202020204" pitchFamily="34" charset="0"/>
              </a:rPr>
              <a:t>  avec </a:t>
            </a:r>
            <a:r>
              <a:rPr lang="fr-FR" altLang="fr-FR" sz="1000" dirty="0">
                <a:solidFill>
                  <a:schemeClr val="bg1"/>
                </a:solidFill>
                <a:latin typeface="Century Gothic" panose="020B0502020202020204" pitchFamily="34" charset="0"/>
              </a:rPr>
              <a:t>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smtClean="0">
                <a:solidFill>
                  <a:schemeClr val="bg1"/>
                </a:solidFill>
                <a:latin typeface="Century Gothic" panose="020B0502020202020204" pitchFamily="34" charset="0"/>
              </a:rPr>
              <a:t>  étape </a:t>
            </a:r>
            <a:r>
              <a:rPr lang="fr-FR" altLang="fr-FR" sz="1000" dirty="0">
                <a:solidFill>
                  <a:schemeClr val="bg1"/>
                </a:solidFill>
                <a:latin typeface="Century Gothic" panose="020B0502020202020204" pitchFamily="34" charset="0"/>
              </a:rPr>
              <a:t>de la formation </a:t>
            </a:r>
          </a:p>
        </p:txBody>
      </p:sp>
      <p:sp>
        <p:nvSpPr>
          <p:cNvPr id="8" name="Ellipse 7">
            <a:extLst>
              <a:ext uri="{FF2B5EF4-FFF2-40B4-BE49-F238E27FC236}">
                <a16:creationId xmlns:a16="http://schemas.microsoft.com/office/drawing/2014/main" xmlns=""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Tree>
    <p:extLst>
      <p:ext uri="{BB962C8B-B14F-4D97-AF65-F5344CB8AC3E}">
        <p14:creationId xmlns:p14="http://schemas.microsoft.com/office/powerpoint/2010/main" val="386042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5A1E317E-5CE5-47DD-AF99-293B3E250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xmlns=""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3" name="Triangle rectangle 52">
            <a:extLst>
              <a:ext uri="{FF2B5EF4-FFF2-40B4-BE49-F238E27FC236}">
                <a16:creationId xmlns:a16="http://schemas.microsoft.com/office/drawing/2014/main" xmlns=""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1" name="ZoneTexte 30">
            <a:extLst>
              <a:ext uri="{FF2B5EF4-FFF2-40B4-BE49-F238E27FC236}">
                <a16:creationId xmlns:a16="http://schemas.microsoft.com/office/drawing/2014/main" xmlns=""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xmlns="" id="{1AF24B1F-5400-46B5-830C-5C7CEB5830BF}"/>
              </a:ext>
            </a:extLst>
          </p:cNvPr>
          <p:cNvSpPr txBox="1"/>
          <p:nvPr/>
        </p:nvSpPr>
        <p:spPr>
          <a:xfrm>
            <a:off x="6920705" y="652841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sp>
        <p:nvSpPr>
          <p:cNvPr id="26" name="Rectangle 25">
            <a:extLst>
              <a:ext uri="{FF2B5EF4-FFF2-40B4-BE49-F238E27FC236}">
                <a16:creationId xmlns:a16="http://schemas.microsoft.com/office/drawing/2014/main" xmlns=""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xmlns=""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xmlns=""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r>
              <a:rPr lang="fr-FR" altLang="fr-FR" sz="1200" dirty="0">
                <a:solidFill>
                  <a:schemeClr val="bg1"/>
                </a:solidFill>
                <a:latin typeface="Century Gothic" panose="020B0502020202020204" pitchFamily="34" charset="0"/>
              </a:rPr>
              <a:t/>
            </a: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
            </a: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xmlns=""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r>
              <a:rPr lang="fr-FR" altLang="fr-FR" sz="1400" dirty="0">
                <a:latin typeface="Century Gothic" panose="020B0502020202020204" pitchFamily="34" charset="0"/>
              </a:rPr>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xmlns="" id="{41FDA4B7-44E2-4355-88BE-681D41CB2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Tree>
    <p:extLst>
      <p:ext uri="{BB962C8B-B14F-4D97-AF65-F5344CB8AC3E}">
        <p14:creationId xmlns:p14="http://schemas.microsoft.com/office/powerpoint/2010/main" val="1310851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3" name="Triangle rectangle 52">
            <a:extLst>
              <a:ext uri="{FF2B5EF4-FFF2-40B4-BE49-F238E27FC236}">
                <a16:creationId xmlns:a16="http://schemas.microsoft.com/office/drawing/2014/main" xmlns=""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1" name="ZoneTexte 30">
            <a:extLst>
              <a:ext uri="{FF2B5EF4-FFF2-40B4-BE49-F238E27FC236}">
                <a16:creationId xmlns:a16="http://schemas.microsoft.com/office/drawing/2014/main" xmlns=""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18" name="ZoneTexte 17">
            <a:extLst>
              <a:ext uri="{FF2B5EF4-FFF2-40B4-BE49-F238E27FC236}">
                <a16:creationId xmlns:a16="http://schemas.microsoft.com/office/drawing/2014/main" xmlns=""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5.1 DU LABEL DE L’ETAT</a:t>
            </a:r>
          </a:p>
        </p:txBody>
      </p:sp>
      <p:pic>
        <p:nvPicPr>
          <p:cNvPr id="9" name="Image 8">
            <a:extLst>
              <a:ext uri="{FF2B5EF4-FFF2-40B4-BE49-F238E27FC236}">
                <a16:creationId xmlns:a16="http://schemas.microsoft.com/office/drawing/2014/main" xmlns="" id="{230AC5D0-033D-48E7-B6EC-8FBEE146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xmlns="" id="{69C0998F-8FA3-4496-8A53-DE7215AB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xmlns="" id="{8137BA44-02FC-4DA0-A09B-E90091822F9C}"/>
              </a:ext>
            </a:extLst>
          </p:cNvPr>
          <p:cNvSpPr/>
          <p:nvPr/>
        </p:nvSpPr>
        <p:spPr>
          <a:xfrm>
            <a:off x="465023" y="2362090"/>
            <a:ext cx="8213954" cy="2012884"/>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xmlns=""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xmlns=""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xmlns=""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xmlns=""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xmlns=""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xmlns=""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xmlns=""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r>
              <a:rPr lang="fr-FR" altLang="fr-FR" sz="1000" dirty="0">
                <a:solidFill>
                  <a:srgbClr val="3D3E44"/>
                </a:solidFill>
                <a:latin typeface="Century Gothic" panose="020B0502020202020204" pitchFamily="34" charset="0"/>
              </a:rPr>
              <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r>
              <a:rPr lang="fr-FR" altLang="fr-FR" sz="1000" i="1" dirty="0">
                <a:solidFill>
                  <a:srgbClr val="3D3E44"/>
                </a:solidFill>
                <a:latin typeface="Century Gothic" panose="020B0502020202020204" pitchFamily="34" charset="0"/>
              </a:rPr>
              <a:t/>
            </a: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xmlns=""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xmlns=""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Tree>
    <p:extLst>
      <p:ext uri="{BB962C8B-B14F-4D97-AF65-F5344CB8AC3E}">
        <p14:creationId xmlns:p14="http://schemas.microsoft.com/office/powerpoint/2010/main" val="1505475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xmlns="" id="{0D19E9A2-07CE-41AC-B038-D67156A90809}"/>
              </a:ext>
            </a:extLst>
          </p:cNvPr>
          <p:cNvSpPr txBox="1"/>
          <p:nvPr/>
        </p:nvSpPr>
        <p:spPr>
          <a:xfrm>
            <a:off x="4663540" y="897798"/>
            <a:ext cx="3908417" cy="738664"/>
          </a:xfrm>
          <a:prstGeom prst="rect">
            <a:avLst/>
          </a:prstGeom>
          <a:noFill/>
          <a:ln>
            <a:solidFill>
              <a:srgbClr val="2D2D2D"/>
            </a:solidFill>
          </a:ln>
        </p:spPr>
        <p:txBody>
          <a:bodyPr wrap="square" numCol="1" rtlCol="0">
            <a:spAutoFit/>
          </a:bodyPr>
          <a:lstStyle/>
          <a:p>
            <a:pPr defTabSz="342900"/>
            <a:r>
              <a:rPr lang="fr-FR" altLang="fr-FR" b="1" dirty="0" smtClean="0">
                <a:latin typeface="Century Gothic" panose="020B0502020202020204" pitchFamily="34" charset="0"/>
              </a:rPr>
              <a:t>CER </a:t>
            </a:r>
            <a:r>
              <a:rPr lang="fr-FR" altLang="fr-FR" b="1" dirty="0" smtClean="0">
                <a:solidFill>
                  <a:srgbClr val="FF0000"/>
                </a:solidFill>
                <a:latin typeface="Century Gothic" panose="020B0502020202020204" pitchFamily="34" charset="0"/>
              </a:rPr>
              <a:t>VOGELGESANG</a:t>
            </a:r>
            <a:endParaRPr lang="fr-FR" altLang="fr-FR" b="1" dirty="0">
              <a:solidFill>
                <a:srgbClr val="FF0000"/>
              </a:solidFill>
              <a:latin typeface="Century Gothic" panose="020B0502020202020204" pitchFamily="34" charset="0"/>
            </a:endParaRPr>
          </a:p>
          <a:p>
            <a:r>
              <a:rPr lang="fr-FR" altLang="fr-FR" sz="1200" dirty="0">
                <a:latin typeface="Century Gothic" panose="020B0502020202020204" pitchFamily="34" charset="0"/>
              </a:rPr>
              <a:t>Parc d'activités de </a:t>
            </a:r>
            <a:r>
              <a:rPr lang="fr-FR" altLang="fr-FR" sz="1200" dirty="0" smtClean="0">
                <a:latin typeface="Century Gothic" panose="020B0502020202020204" pitchFamily="34" charset="0"/>
              </a:rPr>
              <a:t>Woustviller</a:t>
            </a:r>
          </a:p>
          <a:p>
            <a:r>
              <a:rPr lang="fr-FR" altLang="fr-FR" sz="1200" dirty="0" smtClean="0">
                <a:latin typeface="Century Gothic" panose="020B0502020202020204" pitchFamily="34" charset="0"/>
              </a:rPr>
              <a:t>17</a:t>
            </a:r>
            <a:r>
              <a:rPr lang="fr-FR" altLang="fr-FR" sz="1200" dirty="0">
                <a:latin typeface="Century Gothic" panose="020B0502020202020204" pitchFamily="34" charset="0"/>
              </a:rPr>
              <a:t>, rue des Forgerons – 57915 WOUSTVILLER</a:t>
            </a:r>
            <a:endParaRPr lang="fr-FR" altLang="fr-FR" sz="1200" dirty="0">
              <a:solidFill>
                <a:srgbClr val="D0363B"/>
              </a:solidFill>
              <a:latin typeface="Century Gothic" panose="020B0502020202020204" pitchFamily="34" charset="0"/>
            </a:endParaRPr>
          </a:p>
        </p:txBody>
      </p:sp>
      <p:sp>
        <p:nvSpPr>
          <p:cNvPr id="48" name="Rectangle : avec coins arrondis en diagonale 47">
            <a:extLst>
              <a:ext uri="{FF2B5EF4-FFF2-40B4-BE49-F238E27FC236}">
                <a16:creationId xmlns:a16="http://schemas.microsoft.com/office/drawing/2014/main" xmlns=""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xmlns=""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xmlns="" id="{C4984F06-DBC1-4207-8C36-94C92F504674}"/>
              </a:ext>
            </a:extLst>
          </p:cNvPr>
          <p:cNvSpPr txBox="1"/>
          <p:nvPr/>
        </p:nvSpPr>
        <p:spPr>
          <a:xfrm>
            <a:off x="384245" y="3240900"/>
            <a:ext cx="2407261" cy="1754326"/>
          </a:xfrm>
          <a:prstGeom prst="rect">
            <a:avLst/>
          </a:prstGeom>
          <a:noFill/>
        </p:spPr>
        <p:txBody>
          <a:bodyPr wrap="square" numCol="1" rtlCol="0">
            <a:spAutoFit/>
          </a:bodyPr>
          <a:lstStyle/>
          <a:p>
            <a:pPr defTabSz="342900">
              <a:lnSpc>
                <a:spcPct val="150000"/>
              </a:lnSpc>
            </a:pPr>
            <a:r>
              <a:rPr lang="fr-FR" altLang="fr-FR" sz="1200" dirty="0" smtClean="0">
                <a:solidFill>
                  <a:prstClr val="black"/>
                </a:solidFill>
                <a:latin typeface="Century Gothic" panose="020B0502020202020204" pitchFamily="34" charset="0"/>
              </a:rPr>
              <a:t>LUN.</a:t>
            </a:r>
          </a:p>
          <a:p>
            <a:pPr defTabSz="342900">
              <a:lnSpc>
                <a:spcPct val="150000"/>
              </a:lnSpc>
            </a:pPr>
            <a:r>
              <a:rPr lang="fr-FR" altLang="fr-FR" sz="1200" dirty="0" smtClean="0">
                <a:solidFill>
                  <a:prstClr val="black"/>
                </a:solidFill>
                <a:latin typeface="Century Gothic" panose="020B0502020202020204" pitchFamily="34" charset="0"/>
              </a:rPr>
              <a:t>MAR.</a:t>
            </a:r>
            <a:r>
              <a:rPr lang="fr-FR" altLang="fr-FR" sz="9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17h00 </a:t>
            </a:r>
            <a:r>
              <a:rPr lang="fr-FR" altLang="fr-FR" sz="900" dirty="0" smtClean="0">
                <a:solidFill>
                  <a:srgbClr val="D0363B"/>
                </a:solidFill>
                <a:latin typeface="Century Gothic" panose="020B0502020202020204" pitchFamily="34" charset="0"/>
              </a:rPr>
              <a:t>/ 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endParaRPr lang="fr-FR" altLang="fr-FR" sz="1200" dirty="0" smtClean="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JEU.</a:t>
            </a:r>
          </a:p>
          <a:p>
            <a:pPr defTabSz="342900">
              <a:lnSpc>
                <a:spcPct val="150000"/>
              </a:lnSpc>
            </a:pPr>
            <a:r>
              <a:rPr lang="fr-FR" altLang="fr-FR" sz="1200" dirty="0" smtClean="0">
                <a:solidFill>
                  <a:prstClr val="black"/>
                </a:solidFill>
                <a:latin typeface="Century Gothic" panose="020B0502020202020204" pitchFamily="34" charset="0"/>
              </a:rPr>
              <a:t>VEN.			</a:t>
            </a:r>
            <a:r>
              <a:rPr lang="fr-FR" altLang="fr-FR" sz="900" dirty="0" smtClean="0">
                <a:solidFill>
                  <a:srgbClr val="D0363B"/>
                </a:solidFill>
                <a:latin typeface="Century Gothic" panose="020B0502020202020204" pitchFamily="34" charset="0"/>
              </a:rPr>
              <a:t>17h00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smtClean="0">
                <a:solidFill>
                  <a:prstClr val="black"/>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xmlns=""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xmlns="" id="{F8D326C1-89E2-46DF-B7C5-0EFA6E1559D4}"/>
              </a:ext>
            </a:extLst>
          </p:cNvPr>
          <p:cNvSpPr txBox="1"/>
          <p:nvPr/>
        </p:nvSpPr>
        <p:spPr>
          <a:xfrm>
            <a:off x="1060070" y="286235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xmlns="" id="{EC26C872-628E-47D2-B1BD-F86E3A07D092}"/>
              </a:ext>
            </a:extLst>
          </p:cNvPr>
          <p:cNvSpPr txBox="1"/>
          <p:nvPr/>
        </p:nvSpPr>
        <p:spPr>
          <a:xfrm>
            <a:off x="1796461" y="2868315"/>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xmlns="" id="{1CBEA863-8AAC-4E96-99EE-0A7A36BD32E6}"/>
              </a:ext>
            </a:extLst>
          </p:cNvPr>
          <p:cNvSpPr txBox="1"/>
          <p:nvPr/>
        </p:nvSpPr>
        <p:spPr>
          <a:xfrm>
            <a:off x="5987844" y="3223363"/>
            <a:ext cx="2694956" cy="1754326"/>
          </a:xfrm>
          <a:prstGeom prst="rect">
            <a:avLst/>
          </a:prstGeom>
          <a:noFill/>
        </p:spPr>
        <p:txBody>
          <a:bodyPr wrap="square" numCol="1" rtlCol="0">
            <a:spAutoFit/>
          </a:bodyPr>
          <a:lstStyle/>
          <a:p>
            <a:pPr defTabSz="342900">
              <a:lnSpc>
                <a:spcPct val="150000"/>
              </a:lnSpc>
            </a:pPr>
            <a:r>
              <a:rPr lang="fr-FR" altLang="fr-FR" sz="1200" dirty="0" smtClean="0">
                <a:solidFill>
                  <a:prstClr val="black"/>
                </a:solidFill>
                <a:latin typeface="Century Gothic" panose="020B0502020202020204" pitchFamily="34" charset="0"/>
              </a:rPr>
              <a:t>LUN.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13h00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19h00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MAR.	</a:t>
            </a:r>
            <a:r>
              <a:rPr lang="fr-FR" altLang="fr-FR" sz="900" dirty="0" smtClean="0">
                <a:solidFill>
                  <a:srgbClr val="D0363B"/>
                </a:solidFill>
                <a:latin typeface="Century Gothic" panose="020B0502020202020204" pitchFamily="34" charset="0"/>
              </a:rPr>
              <a:t>08h00 /12h00	13h00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MER.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13h00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19h00</a:t>
            </a:r>
            <a:r>
              <a:rPr lang="fr-FR" altLang="fr-FR" sz="1200" dirty="0" smtClean="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JEU.</a:t>
            </a:r>
            <a:r>
              <a:rPr lang="fr-FR" altLang="fr-FR" sz="1200" dirty="0">
                <a:solidFill>
                  <a:prstClr val="black"/>
                </a:solidFill>
                <a:latin typeface="Century Gothic" panose="020B0502020202020204" pitchFamily="34" charset="0"/>
              </a:rPr>
              <a:t>	</a:t>
            </a:r>
            <a:r>
              <a:rPr lang="fr-FR" altLang="fr-FR" sz="1200" dirty="0" smtClean="0">
                <a:solidFill>
                  <a:prstClr val="black"/>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13h00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VEN.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13h00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08h00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13h00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16h00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xmlns="" id="{12721AB2-F5D4-4E63-A1BF-40281803E736}"/>
              </a:ext>
            </a:extLst>
          </p:cNvPr>
          <p:cNvSpPr txBox="1"/>
          <p:nvPr/>
        </p:nvSpPr>
        <p:spPr>
          <a:xfrm>
            <a:off x="6919368" y="2860804"/>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xmlns="" id="{9B3175DB-C5AF-4677-914D-BCDAE94DD208}"/>
              </a:ext>
            </a:extLst>
          </p:cNvPr>
          <p:cNvSpPr txBox="1"/>
          <p:nvPr/>
        </p:nvSpPr>
        <p:spPr>
          <a:xfrm>
            <a:off x="7733917"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xmlns=""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xmlns=""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xmlns=""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xmlns="" id="{C4984F06-DBC1-4207-8C36-94C92F504674}"/>
              </a:ext>
            </a:extLst>
          </p:cNvPr>
          <p:cNvSpPr txBox="1"/>
          <p:nvPr/>
        </p:nvSpPr>
        <p:spPr>
          <a:xfrm>
            <a:off x="3096390" y="3223363"/>
            <a:ext cx="2672755" cy="1754326"/>
          </a:xfrm>
          <a:prstGeom prst="rect">
            <a:avLst/>
          </a:prstGeom>
          <a:noFill/>
        </p:spPr>
        <p:txBody>
          <a:bodyPr wrap="square" numCol="1" rtlCol="0">
            <a:spAutoFit/>
          </a:bodyPr>
          <a:lstStyle/>
          <a:p>
            <a:pPr defTabSz="342900">
              <a:lnSpc>
                <a:spcPct val="150000"/>
              </a:lnSpc>
            </a:pPr>
            <a:r>
              <a:rPr lang="fr-FR" altLang="fr-FR" sz="1200" dirty="0" smtClean="0">
                <a:solidFill>
                  <a:prstClr val="black"/>
                </a:solidFill>
                <a:latin typeface="Century Gothic" panose="020B0502020202020204" pitchFamily="34" charset="0"/>
              </a:rPr>
              <a:t>LUN.		</a:t>
            </a:r>
            <a:r>
              <a:rPr lang="fr-FR" altLang="fr-FR" sz="900" dirty="0" smtClean="0">
                <a:solidFill>
                  <a:srgbClr val="D0363B"/>
                </a:solidFill>
                <a:latin typeface="Century Gothic" panose="020B0502020202020204" pitchFamily="34" charset="0"/>
              </a:rPr>
              <a:t>09h00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14h00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18h00 </a:t>
            </a:r>
          </a:p>
          <a:p>
            <a:pPr defTabSz="342900">
              <a:lnSpc>
                <a:spcPct val="150000"/>
              </a:lnSpc>
            </a:pPr>
            <a:r>
              <a:rPr lang="fr-FR" altLang="fr-FR" sz="1200" dirty="0" smtClean="0">
                <a:solidFill>
                  <a:prstClr val="black"/>
                </a:solidFill>
                <a:latin typeface="Century Gothic" panose="020B0502020202020204" pitchFamily="34" charset="0"/>
              </a:rPr>
              <a:t>MAR.	</a:t>
            </a:r>
            <a:r>
              <a:rPr lang="fr-FR" altLang="fr-FR" sz="900" dirty="0" smtClean="0">
                <a:solidFill>
                  <a:srgbClr val="D0363B"/>
                </a:solidFill>
                <a:latin typeface="Century Gothic" panose="020B0502020202020204" pitchFamily="34" charset="0"/>
              </a:rPr>
              <a:t>09h00 / 12h00	14h00 /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MER.	</a:t>
            </a:r>
            <a:r>
              <a:rPr lang="fr-FR" altLang="fr-FR" sz="900" dirty="0" smtClean="0">
                <a:solidFill>
                  <a:srgbClr val="D0363B"/>
                </a:solidFill>
                <a:latin typeface="Century Gothic" panose="020B0502020202020204" pitchFamily="34" charset="0"/>
              </a:rPr>
              <a:t>09h00 / 12h00	14h00 / </a:t>
            </a:r>
            <a:r>
              <a:rPr lang="fr-FR" altLang="fr-FR" sz="900" dirty="0">
                <a:solidFill>
                  <a:srgbClr val="D0363B"/>
                </a:solidFill>
                <a:latin typeface="Century Gothic" panose="020B0502020202020204" pitchFamily="34" charset="0"/>
              </a:rPr>
              <a:t>18h00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JEU.		</a:t>
            </a:r>
            <a:r>
              <a:rPr lang="fr-FR" altLang="fr-FR" sz="900" dirty="0" smtClean="0">
                <a:solidFill>
                  <a:srgbClr val="D0363B"/>
                </a:solidFill>
                <a:latin typeface="Century Gothic" panose="020B0502020202020204" pitchFamily="34" charset="0"/>
              </a:rPr>
              <a:t>09h00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14h00 /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09h00 </a:t>
            </a:r>
            <a:r>
              <a:rPr lang="fr-FR" altLang="fr-FR" sz="900" dirty="0">
                <a:solidFill>
                  <a:srgbClr val="D0363B"/>
                </a:solidFill>
                <a:latin typeface="Century Gothic" panose="020B0502020202020204" pitchFamily="34" charset="0"/>
              </a:rPr>
              <a:t>/</a:t>
            </a:r>
            <a:r>
              <a:rPr lang="fr-FR" altLang="fr-FR" sz="900" dirty="0" smtClean="0">
                <a:solidFill>
                  <a:srgbClr val="D0363B"/>
                </a:solidFill>
                <a:latin typeface="Century Gothic" panose="020B0502020202020204" pitchFamily="34" charset="0"/>
              </a:rPr>
              <a:t> 12h00	14h00 /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smtClean="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1200" dirty="0" smtClean="0">
                <a:solidFill>
                  <a:srgbClr val="D0363B"/>
                </a:solidFill>
                <a:latin typeface="Century Gothic" panose="020B0502020202020204" pitchFamily="34" charset="0"/>
              </a:rPr>
              <a:t>   </a:t>
            </a:r>
            <a:r>
              <a:rPr lang="fr-FR" altLang="fr-FR" sz="900" dirty="0" smtClean="0">
                <a:solidFill>
                  <a:srgbClr val="D0363B"/>
                </a:solidFill>
                <a:latin typeface="Century Gothic" panose="020B0502020202020204" pitchFamily="34" charset="0"/>
              </a:rPr>
              <a:t>Sur R.D.V.</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xmlns=""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xmlns="" id="{F8D326C1-89E2-46DF-B7C5-0EFA6E1559D4}"/>
              </a:ext>
            </a:extLst>
          </p:cNvPr>
          <p:cNvSpPr txBox="1"/>
          <p:nvPr/>
        </p:nvSpPr>
        <p:spPr>
          <a:xfrm>
            <a:off x="3967787" y="2860804"/>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xmlns="" id="{EC26C872-628E-47D2-B1BD-F86E3A07D092}"/>
              </a:ext>
            </a:extLst>
          </p:cNvPr>
          <p:cNvSpPr txBox="1"/>
          <p:nvPr/>
        </p:nvSpPr>
        <p:spPr>
          <a:xfrm>
            <a:off x="4823716" y="2868315"/>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xmlns=""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pic>
        <p:nvPicPr>
          <p:cNvPr id="23" name="Image 22">
            <a:extLst>
              <a:ext uri="{FF2B5EF4-FFF2-40B4-BE49-F238E27FC236}">
                <a16:creationId xmlns:a16="http://schemas.microsoft.com/office/drawing/2014/main" xmlns=""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xmlns=""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xmlns=""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
        <p:nvSpPr>
          <p:cNvPr id="25" name="Titre 1">
            <a:extLst>
              <a:ext uri="{FF2B5EF4-FFF2-40B4-BE49-F238E27FC236}">
                <a16:creationId xmlns:a16="http://schemas.microsoft.com/office/drawing/2014/main" xmlns="" id="{8E17221F-2F97-4158-8E56-2CEB856925DC}"/>
              </a:ext>
            </a:extLst>
          </p:cNvPr>
          <p:cNvSpPr txBox="1">
            <a:spLocks/>
          </p:cNvSpPr>
          <p:nvPr/>
        </p:nvSpPr>
        <p:spPr>
          <a:xfrm>
            <a:off x="241564" y="6488700"/>
            <a:ext cx="4635539" cy="236712"/>
          </a:xfrm>
          <a:prstGeom prst="rect">
            <a:avLst/>
          </a:prstGeom>
        </p:spPr>
        <p:txBody>
          <a:bodyPr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5000" kern="1200" cap="all" baseline="0">
                <a:solidFill>
                  <a:srgbClr val="D0363B"/>
                </a:solidFill>
                <a:latin typeface="+mj-lt"/>
                <a:ea typeface="+mj-ea"/>
                <a:cs typeface="+mj-cs"/>
              </a:defRPr>
            </a:lvl1pPr>
          </a:lstStyle>
          <a:p>
            <a:pPr algn="l"/>
            <a:r>
              <a:rPr lang="fr-FR" altLang="fr-FR" sz="1200" b="1" dirty="0" err="1" smtClean="0">
                <a:solidFill>
                  <a:schemeClr val="tx1"/>
                </a:solidFill>
                <a:latin typeface="Century Gothic" panose="020B0502020202020204" pitchFamily="34" charset="0"/>
              </a:rPr>
              <a:t>Cer</a:t>
            </a:r>
            <a:r>
              <a:rPr lang="fr-FR" altLang="fr-FR" sz="1200" dirty="0" smtClean="0">
                <a:latin typeface="Century Gothic" panose="020B0502020202020204" pitchFamily="34" charset="0"/>
              </a:rPr>
              <a:t> </a:t>
            </a:r>
            <a:r>
              <a:rPr lang="fr-FR" altLang="fr-FR" sz="1200" b="1" dirty="0" err="1" smtClean="0">
                <a:solidFill>
                  <a:srgbClr val="FF0000"/>
                </a:solidFill>
                <a:latin typeface="Century Gothic" panose="020B0502020202020204" pitchFamily="34" charset="0"/>
              </a:rPr>
              <a:t>vogelgesang</a:t>
            </a:r>
            <a:endParaRPr lang="fr-FR" altLang="fr-FR"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xmlns=""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xmlns=""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xmlns=""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xmlns=""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13" name="ZoneTexte 12">
            <a:extLst>
              <a:ext uri="{FF2B5EF4-FFF2-40B4-BE49-F238E27FC236}">
                <a16:creationId xmlns:a16="http://schemas.microsoft.com/office/drawing/2014/main" xmlns="" id="{EA1B7ED8-E18D-452C-A44B-2BA26546EBF3}"/>
              </a:ext>
            </a:extLst>
          </p:cNvPr>
          <p:cNvSpPr txBox="1"/>
          <p:nvPr/>
        </p:nvSpPr>
        <p:spPr>
          <a:xfrm>
            <a:off x="3789405" y="1096551"/>
            <a:ext cx="4641530" cy="2308324"/>
          </a:xfrm>
          <a:prstGeom prst="rect">
            <a:avLst/>
          </a:prstGeom>
          <a:noFill/>
          <a:ln w="9525">
            <a:solidFill>
              <a:schemeClr val="tx1"/>
            </a:solidFill>
          </a:ln>
        </p:spPr>
        <p:txBody>
          <a:bodyPr wrap="square" numCol="1" rtlCol="0">
            <a:spAutoFit/>
          </a:bodyPr>
          <a:lstStyle/>
          <a:p>
            <a:r>
              <a:rPr lang="fr-FR" altLang="fr-FR" dirty="0">
                <a:latin typeface="Century Gothic" panose="020B0502020202020204" pitchFamily="34" charset="0"/>
              </a:rPr>
              <a:t>Nous pouvons vous remettre, sur simple demande, </a:t>
            </a:r>
            <a:r>
              <a:rPr lang="fr-FR" altLang="fr-FR" dirty="0" smtClean="0">
                <a:latin typeface="Century Gothic" panose="020B0502020202020204" pitchFamily="34" charset="0"/>
              </a:rPr>
              <a:t>les éléments suivants:</a:t>
            </a:r>
          </a:p>
          <a:p>
            <a:r>
              <a:rPr lang="fr-FR" altLang="fr-FR" dirty="0">
                <a:latin typeface="Century Gothic" panose="020B0502020202020204" pitchFamily="34" charset="0"/>
              </a:rPr>
              <a:t/>
            </a:r>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t>
            </a:r>
            <a:r>
              <a:rPr lang="fr-FR" altLang="fr-FR" dirty="0" smtClean="0">
                <a:latin typeface="Century Gothic" panose="020B0502020202020204" pitchFamily="34" charset="0"/>
              </a:rPr>
              <a:t>&amp; taux</a:t>
            </a:r>
          </a:p>
          <a:p>
            <a:r>
              <a:rPr lang="fr-FR" altLang="fr-FR" dirty="0">
                <a:latin typeface="Century Gothic" panose="020B0502020202020204" pitchFamily="34" charset="0"/>
              </a:rPr>
              <a:t> </a:t>
            </a:r>
            <a:r>
              <a:rPr lang="fr-FR" altLang="fr-FR" dirty="0" smtClean="0">
                <a:latin typeface="Century Gothic" panose="020B0502020202020204" pitchFamily="34" charset="0"/>
              </a:rPr>
              <a:t> </a:t>
            </a:r>
            <a:r>
              <a:rPr lang="fr-FR" altLang="fr-FR" dirty="0">
                <a:latin typeface="Century Gothic" panose="020B0502020202020204" pitchFamily="34" charset="0"/>
              </a:rPr>
              <a:t>de réussite par formation</a:t>
            </a:r>
            <a:br>
              <a:rPr lang="fr-FR" altLang="fr-FR" dirty="0">
                <a:latin typeface="Century Gothic" panose="020B0502020202020204" pitchFamily="34" charset="0"/>
              </a:rPr>
            </a:br>
            <a:r>
              <a:rPr lang="fr-FR" altLang="fr-FR" dirty="0" smtClean="0">
                <a:latin typeface="Century Gothic" panose="020B0502020202020204" pitchFamily="34" charset="0"/>
              </a:rPr>
              <a:t>- Une </a:t>
            </a:r>
            <a:r>
              <a:rPr lang="fr-FR" altLang="fr-FR" dirty="0">
                <a:latin typeface="Century Gothic" panose="020B0502020202020204" pitchFamily="34" charset="0"/>
              </a:rPr>
              <a:t>synthèse des résultats </a:t>
            </a:r>
            <a:r>
              <a:rPr lang="fr-FR" altLang="fr-FR" dirty="0" smtClean="0">
                <a:latin typeface="Century Gothic" panose="020B0502020202020204" pitchFamily="34" charset="0"/>
              </a:rPr>
              <a:t>des</a:t>
            </a:r>
          </a:p>
          <a:p>
            <a:r>
              <a:rPr lang="fr-FR" altLang="fr-FR" dirty="0">
                <a:latin typeface="Century Gothic" panose="020B0502020202020204" pitchFamily="34" charset="0"/>
              </a:rPr>
              <a:t> </a:t>
            </a:r>
            <a:r>
              <a:rPr lang="fr-FR" altLang="fr-FR" dirty="0" smtClean="0">
                <a:latin typeface="Century Gothic" panose="020B0502020202020204" pitchFamily="34" charset="0"/>
              </a:rPr>
              <a:t> questionnaires de </a:t>
            </a:r>
            <a:r>
              <a:rPr lang="fr-FR" altLang="fr-FR" dirty="0">
                <a:latin typeface="Century Gothic" panose="020B0502020202020204" pitchFamily="34" charset="0"/>
              </a:rPr>
              <a:t>satisfaction</a:t>
            </a:r>
          </a:p>
        </p:txBody>
      </p:sp>
    </p:spTree>
    <p:extLst>
      <p:ext uri="{BB962C8B-B14F-4D97-AF65-F5344CB8AC3E}">
        <p14:creationId xmlns:p14="http://schemas.microsoft.com/office/powerpoint/2010/main" val="4203605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xmlns=""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xmlns="" id="{99EEF474-66E7-46E3-8015-8B684784445A}"/>
              </a:ext>
            </a:extLst>
          </p:cNvPr>
          <p:cNvSpPr txBox="1"/>
          <p:nvPr/>
        </p:nvSpPr>
        <p:spPr>
          <a:xfrm>
            <a:off x="1876245" y="1213942"/>
            <a:ext cx="5391510" cy="2800767"/>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smtClean="0">
                <a:solidFill>
                  <a:schemeClr val="bg1"/>
                </a:solidFill>
                <a:latin typeface="Century Gothic" panose="020B0502020202020204" pitchFamily="34" charset="0"/>
              </a:rPr>
              <a:t>CER VOGELGESANG</a:t>
            </a:r>
            <a:endParaRPr lang="fr-FR" altLang="fr-FR" sz="3600" b="1"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Parc d'activités de </a:t>
            </a:r>
            <a:r>
              <a:rPr lang="fr-FR" altLang="fr-FR" dirty="0" err="1">
                <a:solidFill>
                  <a:schemeClr val="bg1"/>
                </a:solidFill>
                <a:latin typeface="Century Gothic" panose="020B0502020202020204" pitchFamily="34" charset="0"/>
              </a:rPr>
              <a:t>Woustviller</a:t>
            </a:r>
            <a:endParaRPr lang="fr-FR" altLang="fr-FR" dirty="0">
              <a:solidFill>
                <a:schemeClr val="bg1"/>
              </a:solidFill>
              <a:latin typeface="Century Gothic" panose="020B0502020202020204" pitchFamily="34" charset="0"/>
            </a:endParaRPr>
          </a:p>
          <a:p>
            <a:pPr algn="ctr"/>
            <a:r>
              <a:rPr lang="fr-FR" altLang="fr-FR" dirty="0">
                <a:solidFill>
                  <a:schemeClr val="bg1"/>
                </a:solidFill>
                <a:latin typeface="Century Gothic" panose="020B0502020202020204" pitchFamily="34" charset="0"/>
              </a:rPr>
              <a:t>17, rue des Forgerons - 57915 </a:t>
            </a:r>
            <a:r>
              <a:rPr lang="fr-FR" altLang="fr-FR" dirty="0" smtClean="0">
                <a:solidFill>
                  <a:schemeClr val="bg1"/>
                </a:solidFill>
                <a:latin typeface="Century Gothic" panose="020B0502020202020204" pitchFamily="34" charset="0"/>
              </a:rPr>
              <a:t>WOUSTVILLER</a:t>
            </a:r>
            <a:endParaRPr lang="fr-FR" altLang="fr-FR" dirty="0">
              <a:solidFill>
                <a:schemeClr val="bg1"/>
              </a:solidFill>
              <a:latin typeface="Century Gothic" panose="020B0502020202020204" pitchFamily="34" charset="0"/>
            </a:endParaRPr>
          </a:p>
          <a:p>
            <a:pPr algn="ctr"/>
            <a:r>
              <a:rPr lang="fr-FR" altLang="fr-FR" dirty="0" smtClean="0">
                <a:solidFill>
                  <a:schemeClr val="bg1"/>
                </a:solidFill>
                <a:latin typeface="Century Gothic" panose="020B0502020202020204" pitchFamily="34" charset="0"/>
              </a:rPr>
              <a:t>mail: didier.vogelgesang@cegetel.net </a:t>
            </a:r>
            <a:endParaRPr lang="fr-FR" altLang="fr-FR" dirty="0">
              <a:solidFill>
                <a:schemeClr val="bg1"/>
              </a:solidFill>
              <a:latin typeface="Century Gothic" panose="020B0502020202020204" pitchFamily="34" charset="0"/>
            </a:endParaRPr>
          </a:p>
          <a:p>
            <a:pPr algn="ctr"/>
            <a:r>
              <a:rPr lang="fr-FR" altLang="fr-FR" dirty="0" smtClean="0">
                <a:solidFill>
                  <a:schemeClr val="bg1"/>
                </a:solidFill>
                <a:latin typeface="Century Gothic" panose="020B0502020202020204" pitchFamily="34" charset="0"/>
              </a:rPr>
              <a:t>Téléphone: 03.87.09.90.44</a:t>
            </a: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99EEF474-66E7-46E3-8015-8B684784445A}"/>
              </a:ext>
            </a:extLst>
          </p:cNvPr>
          <p:cNvSpPr txBox="1"/>
          <p:nvPr/>
        </p:nvSpPr>
        <p:spPr>
          <a:xfrm>
            <a:off x="264313" y="6141624"/>
            <a:ext cx="3658151" cy="307777"/>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a:t>
            </a:r>
            <a:r>
              <a:rPr lang="fr-FR" altLang="fr-FR" sz="1400" dirty="0" smtClean="0">
                <a:solidFill>
                  <a:schemeClr val="bg1"/>
                </a:solidFill>
                <a:latin typeface="Century Gothic" panose="020B0502020202020204" pitchFamily="34" charset="0"/>
              </a:rPr>
              <a:t>D’AGRÉMENT: </a:t>
            </a:r>
            <a:r>
              <a:rPr lang="fr-FR" sz="1400" b="1" dirty="0">
                <a:solidFill>
                  <a:srgbClr val="F5F4EE"/>
                </a:solidFill>
              </a:rPr>
              <a:t>E 14 057 0010 0</a:t>
            </a:r>
            <a:endParaRPr lang="fr-FR" altLang="fr-FR" sz="1400" dirty="0">
              <a:solidFill>
                <a:srgbClr val="F5F4EE"/>
              </a:solidFill>
              <a:latin typeface="Century Gothic" panose="020B0502020202020204" pitchFamily="34" charset="0"/>
            </a:endParaRPr>
          </a:p>
        </p:txBody>
      </p:sp>
      <p:sp>
        <p:nvSpPr>
          <p:cNvPr id="10" name="ZoneTexte 9">
            <a:extLst>
              <a:ext uri="{FF2B5EF4-FFF2-40B4-BE49-F238E27FC236}">
                <a16:creationId xmlns:a16="http://schemas.microsoft.com/office/drawing/2014/main" xmlns="" id="{95521347-69B4-458B-B5A4-E432037B9397}"/>
              </a:ext>
            </a:extLst>
          </p:cNvPr>
          <p:cNvSpPr txBox="1"/>
          <p:nvPr/>
        </p:nvSpPr>
        <p:spPr>
          <a:xfrm>
            <a:off x="229694" y="4872239"/>
            <a:ext cx="6358566" cy="33855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xmlns=""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362" y="455791"/>
            <a:ext cx="8677275" cy="995915"/>
          </a:xfrm>
        </p:spPr>
        <p:txBody>
          <a:bodyPr numCol="1">
            <a:noAutofit/>
          </a:bodyPr>
          <a:lstStyle/>
          <a:p>
            <a:r>
              <a:rPr lang="fr-FR" altLang="fr-FR" sz="3600" u="sng" dirty="0">
                <a:latin typeface="Century Gothic" panose="020B0502020202020204" pitchFamily="34" charset="0"/>
              </a:rPr>
              <a:t>Nos FORMATIONS</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1" r="-11" b="22456"/>
          <a:stretch/>
        </p:blipFill>
        <p:spPr>
          <a:xfrm>
            <a:off x="1221275" y="1451706"/>
            <a:ext cx="2823874" cy="3403051"/>
          </a:xfrm>
          <a:prstGeom prst="rect">
            <a:avLst/>
          </a:prstGeom>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 t="54145" r="433"/>
          <a:stretch/>
        </p:blipFill>
        <p:spPr>
          <a:xfrm>
            <a:off x="4956268" y="2729831"/>
            <a:ext cx="2966457" cy="1017926"/>
          </a:xfrm>
          <a:prstGeom prst="rect">
            <a:avLst/>
          </a:prstGeom>
        </p:spPr>
      </p:pic>
      <p:sp>
        <p:nvSpPr>
          <p:cNvPr id="15" name="ZoneTexte 14">
            <a:extLst>
              <a:ext uri="{FF2B5EF4-FFF2-40B4-BE49-F238E27FC236}">
                <a16:creationId xmlns:a16="http://schemas.microsoft.com/office/drawing/2014/main" xmlns="" id="{B58845D4-7C46-45A0-8B38-21288F3468A7}"/>
              </a:ext>
            </a:extLst>
          </p:cNvPr>
          <p:cNvSpPr txBox="1"/>
          <p:nvPr/>
        </p:nvSpPr>
        <p:spPr>
          <a:xfrm>
            <a:off x="936240" y="6132882"/>
            <a:ext cx="7188859" cy="246221"/>
          </a:xfrm>
          <a:prstGeom prst="rect">
            <a:avLst/>
          </a:prstGeom>
          <a:noFill/>
        </p:spPr>
        <p:txBody>
          <a:bodyPr wrap="square" numCol="1" rtlCol="0">
            <a:spAutoFit/>
          </a:bodyPr>
          <a:lstStyle/>
          <a:p>
            <a:r>
              <a:rPr lang="fr-FR" altLang="fr-FR" sz="1000" dirty="0">
                <a:latin typeface="Century Gothic" panose="020B0502020202020204" pitchFamily="34" charset="0"/>
              </a:rPr>
              <a:t>*La formation peut également être effectuée sur </a:t>
            </a:r>
            <a:r>
              <a:rPr lang="fr-FR" altLang="fr-FR" sz="1000" b="1" dirty="0">
                <a:latin typeface="Century Gothic" panose="020B0502020202020204" pitchFamily="34" charset="0"/>
              </a:rPr>
              <a:t>des véhicules aménagés pour les personnes à mobilité réduite </a:t>
            </a:r>
          </a:p>
        </p:txBody>
      </p:sp>
      <p:sp>
        <p:nvSpPr>
          <p:cNvPr id="16" name="ZoneTexte 15">
            <a:extLst>
              <a:ext uri="{FF2B5EF4-FFF2-40B4-BE49-F238E27FC236}">
                <a16:creationId xmlns:a16="http://schemas.microsoft.com/office/drawing/2014/main" xmlns="" id="{0B789A13-54BD-4AF4-8ACC-FA2CDCA94EC3}"/>
              </a:ext>
            </a:extLst>
          </p:cNvPr>
          <p:cNvSpPr txBox="1"/>
          <p:nvPr/>
        </p:nvSpPr>
        <p:spPr>
          <a:xfrm>
            <a:off x="3343268" y="1507070"/>
            <a:ext cx="313509" cy="36933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pic>
        <p:nvPicPr>
          <p:cNvPr id="18" name="Image 17">
            <a:extLst>
              <a:ext uri="{FF2B5EF4-FFF2-40B4-BE49-F238E27FC236}">
                <a16:creationId xmlns:a16="http://schemas.microsoft.com/office/drawing/2014/main" xmlns="" id="{B43E0EED-1BD0-46D5-8FBB-2A2F6A81F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8" y="6075693"/>
            <a:ext cx="486376" cy="485987"/>
          </a:xfrm>
          <a:prstGeom prst="rect">
            <a:avLst/>
          </a:prstGeom>
        </p:spPr>
      </p:pic>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 r="433" b="44138"/>
          <a:stretch/>
        </p:blipFill>
        <p:spPr>
          <a:xfrm>
            <a:off x="4956268" y="1451706"/>
            <a:ext cx="2966457" cy="1240065"/>
          </a:xfrm>
          <a:prstGeom prst="rect">
            <a:avLst/>
          </a:prstGeom>
        </p:spPr>
      </p:pic>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1" t="77450" r="-11"/>
          <a:stretch/>
        </p:blipFill>
        <p:spPr>
          <a:xfrm>
            <a:off x="1221275" y="4892817"/>
            <a:ext cx="2823874" cy="989620"/>
          </a:xfrm>
          <a:prstGeom prst="rect">
            <a:avLst/>
          </a:prstGeom>
        </p:spPr>
      </p:pic>
      <p:grpSp>
        <p:nvGrpSpPr>
          <p:cNvPr id="8" name="Groupe 7">
            <a:extLst>
              <a:ext uri="{FF2B5EF4-FFF2-40B4-BE49-F238E27FC236}">
                <a16:creationId xmlns:a16="http://schemas.microsoft.com/office/drawing/2014/main" xmlns="" id="{BF6E5476-D020-4F53-97B8-41B3C6689F80}"/>
              </a:ext>
            </a:extLst>
          </p:cNvPr>
          <p:cNvGrpSpPr/>
          <p:nvPr/>
        </p:nvGrpSpPr>
        <p:grpSpPr>
          <a:xfrm>
            <a:off x="5024353" y="3768398"/>
            <a:ext cx="2889663" cy="1068941"/>
            <a:chOff x="5024352" y="3785817"/>
            <a:chExt cx="2889663" cy="1068941"/>
          </a:xfrm>
        </p:grpSpPr>
        <p:pic>
          <p:nvPicPr>
            <p:cNvPr id="13" name="Image 12">
              <a:extLst>
                <a:ext uri="{FF2B5EF4-FFF2-40B4-BE49-F238E27FC236}">
                  <a16:creationId xmlns:a16="http://schemas.microsoft.com/office/drawing/2014/main" xmlns="" id="{FBC194E1-18DD-44C7-B4D0-A0DE175C9DED}"/>
                </a:ext>
              </a:extLst>
            </p:cNvPr>
            <p:cNvPicPr>
              <a:picLocks noChangeAspect="1"/>
            </p:cNvPicPr>
            <p:nvPr/>
          </p:nvPicPr>
          <p:blipFill rotWithShape="1">
            <a:blip r:embed="rId2">
              <a:extLst>
                <a:ext uri="{28A0092B-C50C-407E-A947-70E740481C1C}">
                  <a14:useLocalDpi xmlns:a14="http://schemas.microsoft.com/office/drawing/2010/main" val="0"/>
                </a:ext>
              </a:extLst>
            </a:blip>
            <a:srcRect l="-1" r="-11" b="75643"/>
            <a:stretch/>
          </p:blipFill>
          <p:spPr>
            <a:xfrm>
              <a:off x="5024352" y="3785818"/>
              <a:ext cx="2889663" cy="1068940"/>
            </a:xfrm>
            <a:prstGeom prst="rect">
              <a:avLst/>
            </a:prstGeom>
          </p:spPr>
        </p:pic>
        <p:sp>
          <p:nvSpPr>
            <p:cNvPr id="4" name="ZoneTexte 3">
              <a:extLst>
                <a:ext uri="{FF2B5EF4-FFF2-40B4-BE49-F238E27FC236}">
                  <a16:creationId xmlns:a16="http://schemas.microsoft.com/office/drawing/2014/main" xmlns="" id="{C1CC6C7F-3462-43F6-9D3E-0468AE983A8F}"/>
                </a:ext>
              </a:extLst>
            </p:cNvPr>
            <p:cNvSpPr txBox="1"/>
            <p:nvPr/>
          </p:nvSpPr>
          <p:spPr>
            <a:xfrm>
              <a:off x="5081435" y="3785817"/>
              <a:ext cx="2823872" cy="1068940"/>
            </a:xfrm>
            <a:prstGeom prst="rect">
              <a:avLst/>
            </a:prstGeom>
            <a:solidFill>
              <a:srgbClr val="F5F4EE"/>
            </a:solidFill>
          </p:spPr>
          <p:txBody>
            <a:bodyPr wrap="square" numCol="1" rtlCol="0">
              <a:spAutoFit/>
            </a:bodyPr>
            <a:lstStyle/>
            <a:p>
              <a:endParaRPr lang="fr-FR" altLang="fr-FR" dirty="0"/>
            </a:p>
          </p:txBody>
        </p:sp>
        <p:pic>
          <p:nvPicPr>
            <p:cNvPr id="6" name="Image 5">
              <a:extLst>
                <a:ext uri="{FF2B5EF4-FFF2-40B4-BE49-F238E27FC236}">
                  <a16:creationId xmlns:a16="http://schemas.microsoft.com/office/drawing/2014/main" xmlns="" id="{D4B4BD48-ACAA-4D20-A8EF-0D23052EE3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9381" y="3998202"/>
              <a:ext cx="644224" cy="317022"/>
            </a:xfrm>
            <a:prstGeom prst="rect">
              <a:avLst/>
            </a:prstGeom>
          </p:spPr>
        </p:pic>
        <p:sp>
          <p:nvSpPr>
            <p:cNvPr id="14" name="ZoneTexte 13">
              <a:extLst>
                <a:ext uri="{FF2B5EF4-FFF2-40B4-BE49-F238E27FC236}">
                  <a16:creationId xmlns:a16="http://schemas.microsoft.com/office/drawing/2014/main" xmlns="" id="{7D30A729-2BFD-4F91-AC16-6295C101C059}"/>
                </a:ext>
              </a:extLst>
            </p:cNvPr>
            <p:cNvSpPr txBox="1"/>
            <p:nvPr/>
          </p:nvSpPr>
          <p:spPr>
            <a:xfrm>
              <a:off x="5880012" y="3873717"/>
              <a:ext cx="1049879" cy="538609"/>
            </a:xfrm>
            <a:prstGeom prst="rect">
              <a:avLst/>
            </a:prstGeom>
            <a:noFill/>
          </p:spPr>
          <p:txBody>
            <a:bodyPr wrap="square" numCol="1" rtlCol="0">
              <a:spAutoFit/>
            </a:bodyPr>
            <a:lstStyle/>
            <a:p>
              <a:r>
                <a:rPr lang="fr-FR" altLang="fr-FR" sz="1000" dirty="0">
                  <a:solidFill>
                    <a:srgbClr val="C00000"/>
                  </a:solidFill>
                </a:rPr>
                <a:t>FORMATION</a:t>
              </a:r>
            </a:p>
            <a:p>
              <a:r>
                <a:rPr lang="fr-FR" altLang="fr-FR" sz="800" b="1" dirty="0">
                  <a:solidFill>
                    <a:srgbClr val="C00000"/>
                  </a:solidFill>
                </a:rPr>
                <a:t>PASSERELLE</a:t>
              </a:r>
            </a:p>
            <a:p>
              <a:r>
                <a:rPr lang="fr-FR" altLang="fr-FR" sz="1100" b="1" dirty="0">
                  <a:solidFill>
                    <a:srgbClr val="C00000"/>
                  </a:solidFill>
                </a:rPr>
                <a:t>B(78) </a:t>
              </a:r>
              <a:r>
                <a:rPr lang="fr-FR" altLang="fr-FR" sz="800" b="1" dirty="0">
                  <a:solidFill>
                    <a:srgbClr val="C00000"/>
                  </a:solidFill>
                </a:rPr>
                <a:t>VERS</a:t>
              </a:r>
              <a:r>
                <a:rPr lang="fr-FR" altLang="fr-FR" sz="1000" dirty="0">
                  <a:solidFill>
                    <a:srgbClr val="C00000"/>
                  </a:solidFill>
                </a:rPr>
                <a:t> </a:t>
              </a:r>
              <a:r>
                <a:rPr lang="fr-FR" altLang="fr-FR" sz="1100" b="1" dirty="0">
                  <a:solidFill>
                    <a:srgbClr val="C00000"/>
                  </a:solidFill>
                </a:rPr>
                <a:t>B</a:t>
              </a:r>
              <a:endParaRPr lang="fr-FR" altLang="fr-FR" sz="1000" b="1" dirty="0">
                <a:solidFill>
                  <a:srgbClr val="C00000"/>
                </a:solidFill>
              </a:endParaRPr>
            </a:p>
          </p:txBody>
        </p:sp>
        <p:sp>
          <p:nvSpPr>
            <p:cNvPr id="7" name="ZoneTexte 6">
              <a:extLst>
                <a:ext uri="{FF2B5EF4-FFF2-40B4-BE49-F238E27FC236}">
                  <a16:creationId xmlns:a16="http://schemas.microsoft.com/office/drawing/2014/main" xmlns="" id="{AEB330EA-5088-4815-9DAF-97E9D762A857}"/>
                </a:ext>
              </a:extLst>
            </p:cNvPr>
            <p:cNvSpPr txBox="1"/>
            <p:nvPr/>
          </p:nvSpPr>
          <p:spPr>
            <a:xfrm>
              <a:off x="5183837" y="4446755"/>
              <a:ext cx="2349077" cy="307777"/>
            </a:xfrm>
            <a:prstGeom prst="rect">
              <a:avLst/>
            </a:prstGeom>
            <a:noFill/>
          </p:spPr>
          <p:txBody>
            <a:bodyPr wrap="square" numCol="1" rtlCol="0">
              <a:spAutoFit/>
            </a:bodyPr>
            <a:lstStyle/>
            <a:p>
              <a:pPr marL="103188" indent="-103188">
                <a:buFont typeface="Arial" panose="020B0604020202020204" pitchFamily="34" charset="0"/>
                <a:buChar char="•"/>
                <a:tabLst>
                  <a:tab pos="87313" algn="l"/>
                </a:tabLst>
              </a:pPr>
              <a:r>
                <a:rPr lang="fr-FR" altLang="fr-FR" sz="700" dirty="0"/>
                <a:t>Formation de 7 heures</a:t>
              </a:r>
            </a:p>
            <a:p>
              <a:pPr marL="103188" indent="-103188">
                <a:buFont typeface="Arial" panose="020B0604020202020204" pitchFamily="34" charset="0"/>
                <a:buChar char="•"/>
                <a:tabLst>
                  <a:tab pos="87313" algn="l"/>
                </a:tabLst>
              </a:pPr>
              <a:r>
                <a:rPr lang="fr-FR" altLang="fr-FR" sz="700" dirty="0"/>
                <a:t>Avoir le permis B(78) depuis au moins 6 mois</a:t>
              </a:r>
            </a:p>
          </p:txBody>
        </p:sp>
      </p:grpSp>
      <p:sp>
        <p:nvSpPr>
          <p:cNvPr id="19" name="ZoneTexte 18">
            <a:extLst>
              <a:ext uri="{FF2B5EF4-FFF2-40B4-BE49-F238E27FC236}">
                <a16:creationId xmlns:a16="http://schemas.microsoft.com/office/drawing/2014/main" xmlns="" id="{86E893B7-AE9B-4A7D-8BBB-F47B3CC6DA4E}"/>
              </a:ext>
            </a:extLst>
          </p:cNvPr>
          <p:cNvSpPr txBox="1"/>
          <p:nvPr/>
        </p:nvSpPr>
        <p:spPr>
          <a:xfrm>
            <a:off x="5027054" y="4917081"/>
            <a:ext cx="2878253" cy="938719"/>
          </a:xfrm>
          <a:prstGeom prst="rect">
            <a:avLst/>
          </a:prstGeom>
          <a:solidFill>
            <a:srgbClr val="D0363B"/>
          </a:solidFill>
        </p:spPr>
        <p:txBody>
          <a:bodyPr wrap="square" numCol="1" rtlCol="0">
            <a:spAutoFit/>
          </a:bodyPr>
          <a:lstStyle/>
          <a:p>
            <a:pPr algn="ctr"/>
            <a:r>
              <a:rPr lang="fr-FR" altLang="fr-FR" sz="1600" i="1" dirty="0">
                <a:solidFill>
                  <a:schemeClr val="bg1"/>
                </a:solidFill>
              </a:rPr>
              <a:t>LE CODE EN LIGNE</a:t>
            </a:r>
          </a:p>
          <a:p>
            <a:endParaRPr lang="fr-FR" altLang="fr-FR" sz="300" dirty="0">
              <a:solidFill>
                <a:schemeClr val="bg1"/>
              </a:solidFill>
            </a:endParaRPr>
          </a:p>
          <a:p>
            <a:pPr algn="just"/>
            <a:r>
              <a:rPr lang="fr-FR" altLang="fr-FR" sz="900" dirty="0">
                <a:solidFill>
                  <a:schemeClr val="bg1"/>
                </a:solidFill>
              </a:rPr>
              <a:t>Afin d’améliorer la préparation à l’examen du code de la route et du permis de conduire, accédez à la plate-forme CER de cours et tests en ligne.</a:t>
            </a:r>
          </a:p>
        </p:txBody>
      </p:sp>
    </p:spTree>
    <p:extLst>
      <p:ext uri="{BB962C8B-B14F-4D97-AF65-F5344CB8AC3E}">
        <p14:creationId xmlns:p14="http://schemas.microsoft.com/office/powerpoint/2010/main" val="3126458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PARTICULIERS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8" name="Espace réservé du contenu 7"/>
          <p:cNvPicPr>
            <a:picLocks noGrp="1" noChangeAspect="1"/>
          </p:cNvPicPr>
          <p:nvPr>
            <p:ph idx="1"/>
          </p:nvPr>
        </p:nvPicPr>
        <p:blipFill rotWithShape="1">
          <a:blip r:embed="rId2">
            <a:extLst>
              <a:ext uri="{28A0092B-C50C-407E-A947-70E740481C1C}">
                <a14:useLocalDpi xmlns:a14="http://schemas.microsoft.com/office/drawing/2010/main" val="0"/>
              </a:ext>
            </a:extLst>
          </a:blip>
          <a:srcRect l="-958" t="4701" r="958" b="33466"/>
          <a:stretch/>
        </p:blipFill>
        <p:spPr>
          <a:xfrm>
            <a:off x="5008878" y="1647034"/>
            <a:ext cx="2767186" cy="1317685"/>
          </a:xfr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33277"/>
          <a:stretch/>
        </p:blipFill>
        <p:spPr>
          <a:xfrm>
            <a:off x="1399957" y="1647034"/>
            <a:ext cx="2820198" cy="142189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77" y="4124246"/>
            <a:ext cx="2820198" cy="2139094"/>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b="17901"/>
          <a:stretch/>
        </p:blipFill>
        <p:spPr>
          <a:xfrm>
            <a:off x="5038791" y="4480398"/>
            <a:ext cx="2820198" cy="1782942"/>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65382"/>
          <a:stretch/>
        </p:blipFill>
        <p:spPr>
          <a:xfrm>
            <a:off x="1399957" y="3227720"/>
            <a:ext cx="2820198" cy="737732"/>
          </a:xfrm>
          <a:prstGeom prst="rect">
            <a:avLst/>
          </a:prstGeom>
        </p:spPr>
      </p:pic>
      <p:pic>
        <p:nvPicPr>
          <p:cNvPr id="12" name="Image 11">
            <a:extLst>
              <a:ext uri="{FF2B5EF4-FFF2-40B4-BE49-F238E27FC236}">
                <a16:creationId xmlns:a16="http://schemas.microsoft.com/office/drawing/2014/main" xmlns="" id="{CBD3F7FB-60F5-4163-AEFF-EBCCD1C64808}"/>
              </a:ext>
            </a:extLst>
          </p:cNvPr>
          <p:cNvPicPr>
            <a:picLocks noChangeAspect="1"/>
          </p:cNvPicPr>
          <p:nvPr/>
        </p:nvPicPr>
        <p:blipFill rotWithShape="1">
          <a:blip r:embed="rId6">
            <a:extLst>
              <a:ext uri="{28A0092B-C50C-407E-A947-70E740481C1C}">
                <a14:useLocalDpi xmlns:a14="http://schemas.microsoft.com/office/drawing/2010/main" val="0"/>
              </a:ext>
            </a:extLst>
          </a:blip>
          <a:srcRect l="-2" t="4504" r="6505" b="34019"/>
          <a:stretch/>
        </p:blipFill>
        <p:spPr>
          <a:xfrm>
            <a:off x="5038791" y="3060134"/>
            <a:ext cx="2737273" cy="1324849"/>
          </a:xfrm>
          <a:prstGeom prst="rect">
            <a:avLst/>
          </a:prstGeom>
        </p:spPr>
      </p:pic>
    </p:spTree>
    <p:extLst>
      <p:ext uri="{BB962C8B-B14F-4D97-AF65-F5344CB8AC3E}">
        <p14:creationId xmlns:p14="http://schemas.microsoft.com/office/powerpoint/2010/main" val="354744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PARTICULIERS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7" name="Espace réservé du contenu 3"/>
          <p:cNvPicPr>
            <a:picLocks noChangeAspect="1"/>
          </p:cNvPicPr>
          <p:nvPr/>
        </p:nvPicPr>
        <p:blipFill rotWithShape="1">
          <a:blip r:embed="rId2">
            <a:extLst>
              <a:ext uri="{28A0092B-C50C-407E-A947-70E740481C1C}">
                <a14:useLocalDpi xmlns:a14="http://schemas.microsoft.com/office/drawing/2010/main" val="0"/>
              </a:ext>
            </a:extLst>
          </a:blip>
          <a:srcRect l="67223"/>
          <a:stretch/>
        </p:blipFill>
        <p:spPr>
          <a:xfrm>
            <a:off x="2186053" y="2587848"/>
            <a:ext cx="2190164" cy="2205954"/>
          </a:xfrm>
          <a:prstGeom prst="rect">
            <a:avLst/>
          </a:prstGeom>
        </p:spPr>
      </p:pic>
      <p:pic>
        <p:nvPicPr>
          <p:cNvPr id="10" name="Espace réservé du contenu 5">
            <a:extLst>
              <a:ext uri="{FF2B5EF4-FFF2-40B4-BE49-F238E27FC236}">
                <a16:creationId xmlns:a16="http://schemas.microsoft.com/office/drawing/2014/main" xmlns="" id="{887B55B7-07CF-4D46-A365-10449E997E56}"/>
              </a:ext>
            </a:extLst>
          </p:cNvPr>
          <p:cNvPicPr>
            <a:picLocks noChangeAspect="1"/>
          </p:cNvPicPr>
          <p:nvPr/>
        </p:nvPicPr>
        <p:blipFill rotWithShape="1">
          <a:blip r:embed="rId3">
            <a:extLst>
              <a:ext uri="{28A0092B-C50C-407E-A947-70E740481C1C}">
                <a14:useLocalDpi xmlns:a14="http://schemas.microsoft.com/office/drawing/2010/main" val="0"/>
              </a:ext>
            </a:extLst>
          </a:blip>
          <a:srcRect l="66653"/>
          <a:stretch/>
        </p:blipFill>
        <p:spPr>
          <a:xfrm>
            <a:off x="4717315" y="2620232"/>
            <a:ext cx="2228264" cy="2173570"/>
          </a:xfrm>
          <a:prstGeom prst="rect">
            <a:avLst/>
          </a:prstGeom>
        </p:spPr>
      </p:pic>
    </p:spTree>
    <p:extLst>
      <p:ext uri="{BB962C8B-B14F-4D97-AF65-F5344CB8AC3E}">
        <p14:creationId xmlns:p14="http://schemas.microsoft.com/office/powerpoint/2010/main" val="259951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PROFESSIONNELLES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r="66132"/>
          <a:stretch/>
        </p:blipFill>
        <p:spPr>
          <a:xfrm>
            <a:off x="2291485" y="3997173"/>
            <a:ext cx="2263098" cy="2205954"/>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r="66132"/>
          <a:stretch/>
        </p:blipFill>
        <p:spPr>
          <a:xfrm>
            <a:off x="2308902" y="1855987"/>
            <a:ext cx="2263098" cy="2173570"/>
          </a:xfrm>
          <a:prstGeom prst="rect">
            <a:avLst/>
          </a:prstGeom>
        </p:spPr>
      </p:pic>
      <p:pic>
        <p:nvPicPr>
          <p:cNvPr id="9" name="Espace réservé du contenu 5">
            <a:extLst>
              <a:ext uri="{FF2B5EF4-FFF2-40B4-BE49-F238E27FC236}">
                <a16:creationId xmlns:a16="http://schemas.microsoft.com/office/drawing/2014/main" xmlns="" id="{2147E994-1090-4B14-8AAE-32A1680E81E4}"/>
              </a:ext>
            </a:extLst>
          </p:cNvPr>
          <p:cNvPicPr>
            <a:picLocks noChangeAspect="1"/>
          </p:cNvPicPr>
          <p:nvPr/>
        </p:nvPicPr>
        <p:blipFill rotWithShape="1">
          <a:blip r:embed="rId4">
            <a:extLst>
              <a:ext uri="{28A0092B-C50C-407E-A947-70E740481C1C}">
                <a14:useLocalDpi xmlns:a14="http://schemas.microsoft.com/office/drawing/2010/main" val="0"/>
              </a:ext>
            </a:extLst>
          </a:blip>
          <a:srcRect r="66560"/>
          <a:stretch/>
        </p:blipFill>
        <p:spPr>
          <a:xfrm>
            <a:off x="4817864" y="4029557"/>
            <a:ext cx="2234523" cy="2173570"/>
          </a:xfrm>
          <a:prstGeom prst="rect">
            <a:avLst/>
          </a:prstGeom>
        </p:spPr>
      </p:pic>
      <p:pic>
        <p:nvPicPr>
          <p:cNvPr id="11" name="Image 10">
            <a:extLst>
              <a:ext uri="{FF2B5EF4-FFF2-40B4-BE49-F238E27FC236}">
                <a16:creationId xmlns:a16="http://schemas.microsoft.com/office/drawing/2014/main" xmlns="" id="{E59244DD-6A2E-4ADA-ACCF-DFB40A539B03}"/>
              </a:ext>
            </a:extLst>
          </p:cNvPr>
          <p:cNvPicPr>
            <a:picLocks noChangeAspect="1"/>
          </p:cNvPicPr>
          <p:nvPr/>
        </p:nvPicPr>
        <p:blipFill rotWithShape="1">
          <a:blip r:embed="rId5">
            <a:extLst>
              <a:ext uri="{28A0092B-C50C-407E-A947-70E740481C1C}">
                <a14:useLocalDpi xmlns:a14="http://schemas.microsoft.com/office/drawing/2010/main" val="0"/>
              </a:ext>
            </a:extLst>
          </a:blip>
          <a:srcRect r="66417"/>
          <a:stretch/>
        </p:blipFill>
        <p:spPr>
          <a:xfrm>
            <a:off x="4800447" y="1839795"/>
            <a:ext cx="2244048" cy="2205954"/>
          </a:xfrm>
          <a:prstGeom prst="rect">
            <a:avLst/>
          </a:prstGeom>
        </p:spPr>
      </p:pic>
    </p:spTree>
    <p:extLst>
      <p:ext uri="{BB962C8B-B14F-4D97-AF65-F5344CB8AC3E}">
        <p14:creationId xmlns:p14="http://schemas.microsoft.com/office/powerpoint/2010/main" val="2768472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233" y="842464"/>
            <a:ext cx="7886700" cy="995915"/>
          </a:xfrm>
        </p:spPr>
        <p:txBody>
          <a:bodyPr numCol="1">
            <a:normAutofit fontScale="90000"/>
          </a:bodyPr>
          <a:lstStyle/>
          <a:p>
            <a:r>
              <a:rPr lang="fr-FR" altLang="fr-FR" u="sng" dirty="0">
                <a:latin typeface="Century Gothic" panose="020B0502020202020204" pitchFamily="34" charset="0"/>
              </a:rPr>
              <a:t>FORMATIONS PROFESSIONNELLES</a:t>
            </a:r>
            <a:br>
              <a:rPr lang="fr-FR" altLang="fr-FR" u="sng" dirty="0">
                <a:latin typeface="Century Gothic" panose="020B0502020202020204" pitchFamily="34" charset="0"/>
              </a:rPr>
            </a:br>
            <a:endParaRPr lang="fr-FR" altLang="fr-FR" u="sng" dirty="0">
              <a:latin typeface="Century Gothic" panose="020B0502020202020204" pitchFamily="34" charset="0"/>
            </a:endParaRPr>
          </a:p>
        </p:txBody>
      </p:sp>
      <p:pic>
        <p:nvPicPr>
          <p:cNvPr id="5" name="Espace réservé du contenu 5"/>
          <p:cNvPicPr>
            <a:picLocks noChangeAspect="1"/>
          </p:cNvPicPr>
          <p:nvPr/>
        </p:nvPicPr>
        <p:blipFill rotWithShape="1">
          <a:blip r:embed="rId2">
            <a:extLst>
              <a:ext uri="{28A0092B-C50C-407E-A947-70E740481C1C}">
                <a14:useLocalDpi xmlns:a14="http://schemas.microsoft.com/office/drawing/2010/main" val="0"/>
              </a:ext>
            </a:extLst>
          </a:blip>
          <a:srcRect l="33725" r="33205"/>
          <a:stretch/>
        </p:blipFill>
        <p:spPr>
          <a:xfrm>
            <a:off x="4610418" y="4011949"/>
            <a:ext cx="2209800" cy="2173570"/>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33725" r="33489"/>
          <a:stretch/>
        </p:blipFill>
        <p:spPr>
          <a:xfrm>
            <a:off x="4589419" y="1805995"/>
            <a:ext cx="2190750" cy="2205954"/>
          </a:xfrm>
          <a:prstGeom prst="rect">
            <a:avLst/>
          </a:prstGeom>
        </p:spPr>
      </p:pic>
      <p:pic>
        <p:nvPicPr>
          <p:cNvPr id="13" name="Espace réservé du contenu 3">
            <a:extLst>
              <a:ext uri="{FF2B5EF4-FFF2-40B4-BE49-F238E27FC236}">
                <a16:creationId xmlns:a16="http://schemas.microsoft.com/office/drawing/2014/main" xmlns="" id="{EB5FF85F-278D-4025-8816-0292D9DB6C93}"/>
              </a:ext>
            </a:extLst>
          </p:cNvPr>
          <p:cNvPicPr>
            <a:picLocks noChangeAspect="1"/>
          </p:cNvPicPr>
          <p:nvPr/>
        </p:nvPicPr>
        <p:blipFill rotWithShape="1">
          <a:blip r:embed="rId4">
            <a:extLst>
              <a:ext uri="{28A0092B-C50C-407E-A947-70E740481C1C}">
                <a14:useLocalDpi xmlns:a14="http://schemas.microsoft.com/office/drawing/2010/main" val="0"/>
              </a:ext>
            </a:extLst>
          </a:blip>
          <a:srcRect l="34011" r="33204"/>
          <a:stretch/>
        </p:blipFill>
        <p:spPr>
          <a:xfrm>
            <a:off x="2358413" y="4011949"/>
            <a:ext cx="2190750" cy="2205954"/>
          </a:xfrm>
          <a:prstGeom prst="rect">
            <a:avLst/>
          </a:prstGeom>
        </p:spPr>
      </p:pic>
      <p:pic>
        <p:nvPicPr>
          <p:cNvPr id="14" name="Image 13">
            <a:extLst>
              <a:ext uri="{FF2B5EF4-FFF2-40B4-BE49-F238E27FC236}">
                <a16:creationId xmlns:a16="http://schemas.microsoft.com/office/drawing/2014/main" xmlns="" id="{A7589954-9B3D-43D4-8C7B-5187649D4403}"/>
              </a:ext>
            </a:extLst>
          </p:cNvPr>
          <p:cNvPicPr>
            <a:picLocks noChangeAspect="1"/>
          </p:cNvPicPr>
          <p:nvPr/>
        </p:nvPicPr>
        <p:blipFill rotWithShape="1">
          <a:blip r:embed="rId5">
            <a:extLst>
              <a:ext uri="{28A0092B-C50C-407E-A947-70E740481C1C}">
                <a14:useLocalDpi xmlns:a14="http://schemas.microsoft.com/office/drawing/2010/main" val="0"/>
              </a:ext>
            </a:extLst>
          </a:blip>
          <a:srcRect l="33583" r="32634"/>
          <a:stretch/>
        </p:blipFill>
        <p:spPr>
          <a:xfrm>
            <a:off x="2297158" y="1838379"/>
            <a:ext cx="2257425" cy="2173570"/>
          </a:xfrm>
          <a:prstGeom prst="rect">
            <a:avLst/>
          </a:prstGeom>
        </p:spPr>
      </p:pic>
    </p:spTree>
    <p:extLst>
      <p:ext uri="{BB962C8B-B14F-4D97-AF65-F5344CB8AC3E}">
        <p14:creationId xmlns:p14="http://schemas.microsoft.com/office/powerpoint/2010/main" val="1563145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 coins arrondis 26">
            <a:extLst>
              <a:ext uri="{FF2B5EF4-FFF2-40B4-BE49-F238E27FC236}">
                <a16:creationId xmlns:a16="http://schemas.microsoft.com/office/drawing/2014/main" xmlns="" id="{94824F2B-C0F3-482C-A4FC-676630DFB380}"/>
              </a:ext>
            </a:extLst>
          </p:cNvPr>
          <p:cNvSpPr/>
          <p:nvPr/>
        </p:nvSpPr>
        <p:spPr>
          <a:xfrm>
            <a:off x="659919" y="5381376"/>
            <a:ext cx="1679617" cy="62818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Joëlle VOGELGESANG</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 Responsable Pédagogique</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 Ecole de Conduite Voiture</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 name="Titre 1">
            <a:extLst>
              <a:ext uri="{FF2B5EF4-FFF2-40B4-BE49-F238E27FC236}">
                <a16:creationId xmlns:a16="http://schemas.microsoft.com/office/drawing/2014/main" xmlns=""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kumimoji="0" lang="fr-FR" altLang="fr-FR" sz="3600" b="0" i="0" u="sng" strike="noStrike" kern="1200" cap="all" spc="0" normalizeH="0" baseline="0" noProof="0" dirty="0" err="1" smtClean="0">
                <a:ln>
                  <a:noFill/>
                </a:ln>
                <a:solidFill>
                  <a:srgbClr val="D0363B"/>
                </a:solidFill>
                <a:effectLst/>
                <a:uLnTx/>
                <a:uFillTx/>
                <a:latin typeface="Century Gothic" panose="020B0502020202020204" pitchFamily="34" charset="0"/>
              </a:rPr>
              <a:t>vogelgesang</a:t>
            </a:r>
            <a:endParaRPr lang="fr-FR" altLang="fr-FR" sz="3600" u="sng" dirty="0">
              <a:latin typeface="Century Gothic" panose="020B0502020202020204" pitchFamily="34" charset="0"/>
            </a:endParaRPr>
          </a:p>
          <a:p>
            <a:pPr marL="0" marR="0" lvl="0" indent="0" algn="l" defTabSz="914400" rtl="0" eaLnBrk="1" latinLnBrk="0" hangingPunct="1">
              <a:lnSpc>
                <a:spcPct val="90000"/>
              </a:lnSpc>
              <a:spcBef>
                <a:spcPct val="0"/>
              </a:spcBef>
              <a:spcAft>
                <a:spcPts val="0"/>
              </a:spcAft>
              <a:buClrTx/>
              <a:buSzTx/>
              <a:buFontTx/>
              <a:buNone/>
              <a:tabLst/>
              <a:defRPr/>
            </a:pPr>
            <a:r>
              <a:rPr lang="fr-FR" altLang="fr-FR" sz="2000" dirty="0" smtClean="0">
                <a:solidFill>
                  <a:schemeClr val="tx1"/>
                </a:solidFill>
                <a:latin typeface="Century Gothic" panose="020B0502020202020204" pitchFamily="34" charset="0"/>
              </a:rPr>
              <a:t>        Agence de </a:t>
            </a:r>
            <a:r>
              <a:rPr lang="fr-FR" altLang="fr-FR" sz="2000" dirty="0" err="1" smtClean="0">
                <a:solidFill>
                  <a:schemeClr val="tx1"/>
                </a:solidFill>
                <a:latin typeface="Century Gothic" panose="020B0502020202020204" pitchFamily="34" charset="0"/>
              </a:rPr>
              <a:t>woustviller</a:t>
            </a:r>
            <a:endParaRPr kumimoji="0" lang="fr-FR" altLang="fr-FR" sz="2000" b="0" i="0" strike="noStrike" kern="1200" cap="all" spc="0" normalizeH="0" baseline="0" noProof="0" dirty="0">
              <a:ln>
                <a:noFill/>
              </a:ln>
              <a:solidFill>
                <a:schemeClr val="tx1"/>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xmlns="" id="{2F068287-13BF-440F-A119-CE2A081FB221}"/>
              </a:ext>
            </a:extLst>
          </p:cNvPr>
          <p:cNvSpPr txBox="1"/>
          <p:nvPr/>
        </p:nvSpPr>
        <p:spPr>
          <a:xfrm>
            <a:off x="490239" y="1601839"/>
            <a:ext cx="2997410" cy="58477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a:t>
            </a:r>
            <a:b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AVEC LES ÉLÈVES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xmlns="" id="{2629F819-F1E7-4BE1-AC3B-B760A5A69BD5}"/>
              </a:ext>
            </a:extLst>
          </p:cNvPr>
          <p:cNvSpPr/>
          <p:nvPr/>
        </p:nvSpPr>
        <p:spPr>
          <a:xfrm>
            <a:off x="4982173" y="2132622"/>
            <a:ext cx="1667730" cy="1146038"/>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Didier VOGELGESANG</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Code de la Route / R.V.P.</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a:t>
            </a:r>
            <a:r>
              <a:rPr lang="fr-FR" altLang="fr-FR" sz="800" dirty="0">
                <a:solidFill>
                  <a:prstClr val="black"/>
                </a:solidFill>
                <a:latin typeface="Century Gothic" panose="020B0502020202020204" pitchFamily="34" charset="0"/>
              </a:rPr>
              <a:t>Voiture / 2 </a:t>
            </a:r>
            <a:r>
              <a:rPr lang="fr-FR" altLang="fr-FR" sz="800" dirty="0" smtClean="0">
                <a:solidFill>
                  <a:prstClr val="black"/>
                </a:solidFill>
                <a:latin typeface="Century Gothic" panose="020B0502020202020204" pitchFamily="34" charset="0"/>
              </a:rPr>
              <a:t>Roues / Bateau</a:t>
            </a:r>
            <a:r>
              <a:rPr lang="fr-FR" altLang="fr-FR" sz="800" dirty="0">
                <a:solidFill>
                  <a:prstClr val="black"/>
                </a:solidFill>
                <a:latin typeface="Century Gothic" panose="020B0502020202020204" pitchFamily="34" charset="0"/>
              </a:rPr>
              <a:t/>
            </a:r>
            <a:br>
              <a:rPr lang="fr-FR" altLang="fr-FR" sz="800" dirty="0">
                <a:solidFill>
                  <a:prstClr val="black"/>
                </a:solidFill>
                <a:latin typeface="Century Gothic" panose="020B0502020202020204" pitchFamily="34" charset="0"/>
              </a:rPr>
            </a:b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Groupe Lourds</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FIMO /FCO</a:t>
            </a:r>
          </a:p>
          <a:p>
            <a:pPr marR="0" lvl="0" defTabSz="457200" rtl="0" eaLnBrk="1" latinLnBrk="0" hangingPunct="1">
              <a:lnSpc>
                <a:spcPct val="100000"/>
              </a:lnSpc>
              <a:spcBef>
                <a:spcPts val="0"/>
              </a:spcBef>
              <a:spcAft>
                <a:spcPts val="0"/>
              </a:spcAft>
              <a:buClrTx/>
              <a:buSzTx/>
              <a:tabLst/>
              <a:defRPr/>
            </a:pPr>
            <a:r>
              <a:rPr lang="fr-FR" altLang="fr-FR" sz="800" dirty="0" smtClean="0">
                <a:solidFill>
                  <a:prstClr val="black"/>
                </a:solidFill>
                <a:latin typeface="Century Gothic" panose="020B0502020202020204" pitchFamily="34" charset="0"/>
              </a:rPr>
              <a:t>- Titres Professionnelles</a:t>
            </a:r>
          </a:p>
          <a:p>
            <a:pPr marR="0" lvl="0" defTabSz="457200" rtl="0" eaLnBrk="1" latinLnBrk="0" hangingPunct="1">
              <a:lnSpc>
                <a:spcPct val="100000"/>
              </a:lnSpc>
              <a:spcBef>
                <a:spcPts val="0"/>
              </a:spcBef>
              <a:spcAft>
                <a:spcPts val="0"/>
              </a:spcAft>
              <a:buClrTx/>
              <a:buSzTx/>
              <a:tabLst/>
              <a:defRPr/>
            </a:pPr>
            <a:r>
              <a:rPr lang="fr-FR" altLang="fr-FR" sz="800" dirty="0" smtClean="0">
                <a:solidFill>
                  <a:prstClr val="black"/>
                </a:solidFill>
                <a:latin typeface="Century Gothic" panose="020B0502020202020204" pitchFamily="34" charset="0"/>
              </a:rPr>
              <a:t>- CACES®</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xmlns="" id="{94824F2B-C0F3-482C-A4FC-676630DFB380}"/>
              </a:ext>
            </a:extLst>
          </p:cNvPr>
          <p:cNvSpPr/>
          <p:nvPr/>
        </p:nvSpPr>
        <p:spPr>
          <a:xfrm>
            <a:off x="659154" y="2444869"/>
            <a:ext cx="1679617" cy="62818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Béatrice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PFEIFFER</a:t>
            </a:r>
          </a:p>
          <a:p>
            <a:pPr marL="0" marR="0" lvl="0" indent="0"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 </a:t>
            </a:r>
            <a:r>
              <a:rPr lang="fr-FR" altLang="fr-FR" sz="800" noProof="0" dirty="0" smtClean="0">
                <a:solidFill>
                  <a:prstClr val="black"/>
                </a:solidFill>
                <a:latin typeface="Century Gothic" panose="020B0502020202020204" pitchFamily="34" charset="0"/>
              </a:rPr>
              <a:t>Assistante Commerciale </a:t>
            </a:r>
            <a:r>
              <a:rPr lang="fr-FR" altLang="fr-FR" sz="800">
                <a:solidFill>
                  <a:prstClr val="black"/>
                </a:solidFill>
                <a:latin typeface="Century Gothic" panose="020B0502020202020204" pitchFamily="34" charset="0"/>
              </a:rPr>
              <a:t>&amp;</a:t>
            </a:r>
            <a:endParaRPr lang="fr-FR" altLang="fr-FR" sz="800" noProof="0" dirty="0" smtClean="0">
              <a:solidFill>
                <a:prstClr val="black"/>
              </a:solidFill>
              <a:latin typeface="Century Gothic" panose="020B0502020202020204" pitchFamily="34" charset="0"/>
            </a:endParaRP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dirty="0" smtClean="0">
                <a:ln>
                  <a:noFill/>
                </a:ln>
                <a:solidFill>
                  <a:prstClr val="black"/>
                </a:solidFill>
                <a:effectLst/>
                <a:uLnTx/>
                <a:uFillTx/>
                <a:latin typeface="Century Gothic" panose="020B0502020202020204" pitchFamily="34" charset="0"/>
              </a:rPr>
              <a:t>  Administrative</a:t>
            </a:r>
          </a:p>
          <a:p>
            <a:pPr marL="0" marR="0" lvl="0" indent="0"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 Conseiller en Formation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xmlns="" id="{69B04605-F50B-440B-AFDE-760586AFD37E}"/>
              </a:ext>
            </a:extLst>
          </p:cNvPr>
          <p:cNvSpPr/>
          <p:nvPr/>
        </p:nvSpPr>
        <p:spPr>
          <a:xfrm>
            <a:off x="2060128" y="276622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xmlns=""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018856" y="2735027"/>
            <a:ext cx="646998" cy="695541"/>
          </a:xfrm>
          <a:prstGeom prst="rect">
            <a:avLst/>
          </a:prstGeom>
        </p:spPr>
      </p:pic>
      <p:sp>
        <p:nvSpPr>
          <p:cNvPr id="37" name="Rectangle : coins arrondis 36">
            <a:extLst>
              <a:ext uri="{FF2B5EF4-FFF2-40B4-BE49-F238E27FC236}">
                <a16:creationId xmlns:a16="http://schemas.microsoft.com/office/drawing/2014/main" xmlns="" id="{6A5797A3-75DD-4954-A57A-CAD0657296A7}"/>
              </a:ext>
            </a:extLst>
          </p:cNvPr>
          <p:cNvSpPr/>
          <p:nvPr/>
        </p:nvSpPr>
        <p:spPr>
          <a:xfrm rot="176932">
            <a:off x="2729177" y="5419871"/>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xmlns="" id="{503C6553-1B32-444B-9C6C-A11CF10BB974}"/>
              </a:ext>
            </a:extLst>
          </p:cNvPr>
          <p:cNvSpPr/>
          <p:nvPr/>
        </p:nvSpPr>
        <p:spPr>
          <a:xfrm rot="11417491">
            <a:off x="2835926" y="6124587"/>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xmlns="" id="{80213929-9A65-479B-A7F8-28E1CE5AAC1C}"/>
              </a:ext>
            </a:extLst>
          </p:cNvPr>
          <p:cNvSpPr txBox="1"/>
          <p:nvPr/>
        </p:nvSpPr>
        <p:spPr>
          <a:xfrm rot="186132">
            <a:off x="2944980" y="547813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xmlns="" id="{A36AD38C-EFDB-4DC4-8A15-4FE2B1624C8C}"/>
              </a:ext>
            </a:extLst>
          </p:cNvPr>
          <p:cNvSpPr txBox="1"/>
          <p:nvPr/>
        </p:nvSpPr>
        <p:spPr>
          <a:xfrm>
            <a:off x="2425781" y="5304905"/>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xmlns=""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DU LABEL DE L’ETAT</a:t>
            </a:r>
          </a:p>
        </p:txBody>
      </p:sp>
      <p:sp>
        <p:nvSpPr>
          <p:cNvPr id="23" name="ZoneTexte 22">
            <a:extLst>
              <a:ext uri="{FF2B5EF4-FFF2-40B4-BE49-F238E27FC236}">
                <a16:creationId xmlns:a16="http://schemas.microsoft.com/office/drawing/2014/main" xmlns="" id="{B93D68CD-A909-4AEF-B223-666962909162}"/>
              </a:ext>
            </a:extLst>
          </p:cNvPr>
          <p:cNvSpPr txBox="1"/>
          <p:nvPr/>
        </p:nvSpPr>
        <p:spPr>
          <a:xfrm>
            <a:off x="518633" y="3514849"/>
            <a:ext cx="3268299" cy="338554"/>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xmlns="" id="{39FF2BC5-EB22-40DF-96F3-89A63427436B}"/>
              </a:ext>
            </a:extLst>
          </p:cNvPr>
          <p:cNvSpPr/>
          <p:nvPr/>
        </p:nvSpPr>
        <p:spPr>
          <a:xfrm>
            <a:off x="659153" y="3961593"/>
            <a:ext cx="1679617" cy="798278"/>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Didier VOGELGESANG</a:t>
            </a:r>
          </a:p>
          <a:p>
            <a:pPr marL="0" marR="0" lvl="0" indent="0"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 </a:t>
            </a:r>
            <a:r>
              <a:rPr kumimoji="0" lang="fr-FR" altLang="fr-FR" sz="800" b="0" i="0" u="none" strike="noStrike" kern="1200" cap="none" spc="0" normalizeH="0" baseline="0" dirty="0" smtClean="0">
                <a:ln>
                  <a:noFill/>
                </a:ln>
                <a:solidFill>
                  <a:prstClr val="black"/>
                </a:solidFill>
                <a:effectLst/>
                <a:uLnTx/>
                <a:uFillTx/>
                <a:latin typeface="Century Gothic" panose="020B0502020202020204" pitchFamily="34" charset="0"/>
              </a:rPr>
              <a:t>Responsable Pédagogique</a:t>
            </a:r>
          </a:p>
          <a:p>
            <a:pPr marL="0" marR="0" lvl="0" indent="0"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  Formation Professionnelle &amp;</a:t>
            </a:r>
          </a:p>
          <a:p>
            <a:pPr lvl="0">
              <a:defRPr/>
            </a:pPr>
            <a:r>
              <a:rPr lang="fr-FR" altLang="fr-FR" sz="800" noProof="0" dirty="0" smtClean="0">
                <a:solidFill>
                  <a:prstClr val="black"/>
                </a:solidFill>
                <a:latin typeface="Century Gothic" panose="020B0502020202020204" pitchFamily="34" charset="0"/>
              </a:rPr>
              <a:t>  </a:t>
            </a:r>
            <a:r>
              <a:rPr lang="fr-FR" altLang="fr-FR" sz="800" dirty="0">
                <a:solidFill>
                  <a:prstClr val="black"/>
                </a:solidFill>
                <a:latin typeface="Century Gothic" panose="020B0502020202020204" pitchFamily="34" charset="0"/>
              </a:rPr>
              <a:t>CACES®</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dirty="0" smtClean="0">
                <a:ln>
                  <a:noFill/>
                </a:ln>
                <a:solidFill>
                  <a:prstClr val="black"/>
                </a:solidFill>
                <a:effectLst/>
                <a:uLnTx/>
                <a:uFillTx/>
                <a:latin typeface="Century Gothic" panose="020B0502020202020204" pitchFamily="34" charset="0"/>
              </a:rPr>
              <a:t>- Responsable</a:t>
            </a:r>
            <a:r>
              <a:rPr kumimoji="0" lang="fr-FR" altLang="fr-FR" sz="800" b="0" i="0" u="none" strike="noStrike" kern="1200" cap="none" spc="0" normalizeH="0" dirty="0" smtClean="0">
                <a:ln>
                  <a:noFill/>
                </a:ln>
                <a:solidFill>
                  <a:prstClr val="black"/>
                </a:solidFill>
                <a:effectLst/>
                <a:uLnTx/>
                <a:uFillTx/>
                <a:latin typeface="Century Gothic" panose="020B0502020202020204" pitchFamily="34" charset="0"/>
              </a:rPr>
              <a:t> Qualité</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xmlns="" id="{290FD4EA-63DA-4C4B-94B8-D9DD6BBDA268}"/>
              </a:ext>
            </a:extLst>
          </p:cNvPr>
          <p:cNvSpPr/>
          <p:nvPr/>
        </p:nvSpPr>
        <p:spPr>
          <a:xfrm>
            <a:off x="6244595" y="273502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xmlns="" id="{111F1B2E-3278-491C-B818-07175B3B4706}"/>
              </a:ext>
            </a:extLst>
          </p:cNvPr>
          <p:cNvSpPr txBox="1"/>
          <p:nvPr/>
        </p:nvSpPr>
        <p:spPr>
          <a:xfrm>
            <a:off x="5500956" y="1599252"/>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xmlns="" id="{7B1B30C8-7D7A-490E-9B84-A256AD5D7D9B}"/>
              </a:ext>
            </a:extLst>
          </p:cNvPr>
          <p:cNvSpPr/>
          <p:nvPr/>
        </p:nvSpPr>
        <p:spPr>
          <a:xfrm>
            <a:off x="6893562" y="2869683"/>
            <a:ext cx="1667730" cy="84918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dirty="0" smtClean="0">
                <a:solidFill>
                  <a:prstClr val="black"/>
                </a:solidFill>
                <a:latin typeface="Century Gothic" panose="020B0502020202020204" pitchFamily="34" charset="0"/>
              </a:rPr>
              <a:t>Joëlle VOGELGESANG</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a:t>
            </a:r>
            <a:r>
              <a:rPr lang="fr-FR" altLang="fr-FR" sz="800" dirty="0">
                <a:solidFill>
                  <a:prstClr val="black"/>
                </a:solidFill>
                <a:latin typeface="Century Gothic" panose="020B0502020202020204" pitchFamily="34" charset="0"/>
              </a:rPr>
              <a:t>Code de la </a:t>
            </a:r>
            <a:r>
              <a:rPr lang="fr-FR" altLang="fr-FR" sz="800" dirty="0" smtClean="0">
                <a:solidFill>
                  <a:prstClr val="black"/>
                </a:solidFill>
                <a:latin typeface="Century Gothic" panose="020B0502020202020204" pitchFamily="34" charset="0"/>
              </a:rPr>
              <a:t>Route</a:t>
            </a:r>
          </a:p>
          <a:p>
            <a:pPr lvl="0">
              <a:defRPr/>
            </a:pPr>
            <a:r>
              <a:rPr lang="fr-FR" altLang="fr-FR" sz="800" dirty="0" smtClean="0">
                <a:solidFill>
                  <a:prstClr val="black"/>
                </a:solidFill>
                <a:latin typeface="Century Gothic" panose="020B0502020202020204" pitchFamily="34" charset="0"/>
              </a:rPr>
              <a:t>- </a:t>
            </a:r>
            <a:r>
              <a:rPr lang="fr-FR" altLang="fr-FR" sz="800" dirty="0">
                <a:solidFill>
                  <a:prstClr val="black"/>
                </a:solidFill>
                <a:latin typeface="Century Gothic" panose="020B0502020202020204" pitchFamily="34" charset="0"/>
              </a:rPr>
              <a:t>Voiture</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Groupe </a:t>
            </a:r>
            <a:r>
              <a:rPr lang="fr-FR" altLang="fr-FR" sz="800" dirty="0" smtClean="0">
                <a:solidFill>
                  <a:prstClr val="black"/>
                </a:solidFill>
                <a:latin typeface="Century Gothic" panose="020B0502020202020204" pitchFamily="34" charset="0"/>
              </a:rPr>
              <a:t>Lourds</a:t>
            </a:r>
            <a:endParaRPr lang="fr-FR" altLang="fr-FR" sz="800" dirty="0">
              <a:solidFill>
                <a:prstClr val="black"/>
              </a:solidFill>
              <a:latin typeface="Century Gothic" panose="020B0502020202020204" pitchFamily="34" charset="0"/>
            </a:endParaRPr>
          </a:p>
          <a:p>
            <a:pPr lvl="0">
              <a:defRPr/>
            </a:pPr>
            <a:r>
              <a:rPr lang="fr-FR" altLang="fr-FR" sz="800" dirty="0">
                <a:solidFill>
                  <a:prstClr val="black"/>
                </a:solidFill>
                <a:latin typeface="Century Gothic" panose="020B0502020202020204" pitchFamily="34" charset="0"/>
              </a:rPr>
              <a:t>- CACES®</a:t>
            </a:r>
          </a:p>
        </p:txBody>
      </p:sp>
      <p:sp>
        <p:nvSpPr>
          <p:cNvPr id="35" name="Rectangle : coins arrondis 34">
            <a:extLst>
              <a:ext uri="{FF2B5EF4-FFF2-40B4-BE49-F238E27FC236}">
                <a16:creationId xmlns:a16="http://schemas.microsoft.com/office/drawing/2014/main" xmlns="" id="{21DBC251-64D5-4A25-A41F-CCB11F3B38D0}"/>
              </a:ext>
            </a:extLst>
          </p:cNvPr>
          <p:cNvSpPr/>
          <p:nvPr/>
        </p:nvSpPr>
        <p:spPr>
          <a:xfrm>
            <a:off x="4975960" y="3542539"/>
            <a:ext cx="1667730" cy="85309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dirty="0" smtClean="0">
                <a:solidFill>
                  <a:prstClr val="black"/>
                </a:solidFill>
                <a:latin typeface="Century Gothic" panose="020B0502020202020204" pitchFamily="34" charset="0"/>
              </a:rPr>
              <a:t>Mathilde </a:t>
            </a:r>
            <a:r>
              <a:rPr lang="fr-FR" altLang="fr-FR" sz="800" dirty="0">
                <a:solidFill>
                  <a:prstClr val="black"/>
                </a:solidFill>
                <a:latin typeface="Century Gothic" panose="020B0502020202020204" pitchFamily="34" charset="0"/>
              </a:rPr>
              <a:t>VOGELGESANG</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Formations dispensées</a:t>
            </a:r>
          </a:p>
          <a:p>
            <a:pPr lvl="0">
              <a:defRPr/>
            </a:pPr>
            <a:r>
              <a:rPr lang="fr-FR" altLang="fr-FR" sz="800" dirty="0">
                <a:solidFill>
                  <a:prstClr val="black"/>
                </a:solidFill>
                <a:latin typeface="Century Gothic" panose="020B0502020202020204" pitchFamily="34" charset="0"/>
              </a:rPr>
              <a:t>- Code de la Route / R.V.P.</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a:t>
            </a:r>
            <a:r>
              <a:rPr lang="fr-FR" altLang="fr-FR" sz="800" dirty="0" smtClean="0">
                <a:solidFill>
                  <a:prstClr val="black"/>
                </a:solidFill>
                <a:latin typeface="Century Gothic" panose="020B0502020202020204" pitchFamily="34" charset="0"/>
              </a:rPr>
              <a:t>Voiture </a:t>
            </a:r>
            <a:endParaRPr lang="fr-FR" altLang="fr-FR" sz="800" dirty="0">
              <a:solidFill>
                <a:prstClr val="black"/>
              </a:solidFill>
              <a:latin typeface="Century Gothic" panose="020B0502020202020204" pitchFamily="34" charset="0"/>
            </a:endParaRPr>
          </a:p>
          <a:p>
            <a:pPr lvl="0">
              <a:defRPr/>
            </a:pPr>
            <a:r>
              <a:rPr lang="fr-FR" altLang="fr-FR" sz="800" dirty="0">
                <a:solidFill>
                  <a:prstClr val="black"/>
                </a:solidFill>
                <a:latin typeface="Century Gothic" panose="020B0502020202020204" pitchFamily="34" charset="0"/>
              </a:rPr>
              <a:t>- Post Permis Voiture</a:t>
            </a:r>
          </a:p>
          <a:p>
            <a:pPr>
              <a:defRPr/>
            </a:pPr>
            <a:r>
              <a:rPr lang="fr-FR" altLang="fr-FR" sz="800" dirty="0">
                <a:solidFill>
                  <a:prstClr val="black"/>
                </a:solidFill>
                <a:latin typeface="Century Gothic" panose="020B0502020202020204" pitchFamily="34" charset="0"/>
              </a:rPr>
              <a:t>- B96 &amp; </a:t>
            </a:r>
            <a:r>
              <a:rPr lang="fr-FR" altLang="fr-FR" sz="800" dirty="0" smtClean="0">
                <a:solidFill>
                  <a:prstClr val="black"/>
                </a:solidFill>
                <a:latin typeface="Century Gothic" panose="020B0502020202020204" pitchFamily="34" charset="0"/>
              </a:rPr>
              <a:t>BE</a:t>
            </a:r>
            <a:endParaRPr lang="fr-FR" altLang="fr-FR" sz="800" dirty="0">
              <a:solidFill>
                <a:prstClr val="black"/>
              </a:solidFill>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xmlns="" id="{25B6B8D9-7D8B-46DA-BDF4-5B0FE6202403}"/>
              </a:ext>
            </a:extLst>
          </p:cNvPr>
          <p:cNvSpPr/>
          <p:nvPr/>
        </p:nvSpPr>
        <p:spPr>
          <a:xfrm>
            <a:off x="6865741" y="4042297"/>
            <a:ext cx="1667730" cy="106092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noProof="0" dirty="0" smtClean="0">
                <a:solidFill>
                  <a:prstClr val="black"/>
                </a:solidFill>
                <a:latin typeface="Century Gothic" panose="020B0502020202020204" pitchFamily="34" charset="0"/>
              </a:rPr>
              <a:t>Thomas VOGELGESANG</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Code </a:t>
            </a:r>
            <a:r>
              <a:rPr lang="fr-FR" altLang="fr-FR" sz="800" dirty="0">
                <a:solidFill>
                  <a:prstClr val="black"/>
                </a:solidFill>
                <a:latin typeface="Century Gothic" panose="020B0502020202020204" pitchFamily="34" charset="0"/>
              </a:rPr>
              <a:t>de la Route / R.V.P.</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Voiture / 2 Roues </a:t>
            </a:r>
            <a:endParaRPr lang="fr-FR" altLang="fr-FR" sz="800" dirty="0" smtClean="0">
              <a:solidFill>
                <a:prstClr val="black"/>
              </a:solidFill>
              <a:latin typeface="Century Gothic" panose="020B0502020202020204" pitchFamily="34" charset="0"/>
            </a:endParaRPr>
          </a:p>
          <a:p>
            <a:pPr>
              <a:defRPr/>
            </a:pPr>
            <a:r>
              <a:rPr lang="fr-FR" altLang="fr-FR" sz="800" dirty="0">
                <a:solidFill>
                  <a:prstClr val="black"/>
                </a:solidFill>
                <a:latin typeface="Century Gothic" panose="020B0502020202020204" pitchFamily="34" charset="0"/>
              </a:rPr>
              <a:t>- Groupe Lourds</a:t>
            </a:r>
          </a:p>
          <a:p>
            <a:pPr lvl="0">
              <a:defRPr/>
            </a:pPr>
            <a:r>
              <a:rPr lang="fr-FR" altLang="fr-FR" sz="800" dirty="0" smtClean="0">
                <a:solidFill>
                  <a:prstClr val="black"/>
                </a:solidFill>
                <a:latin typeface="Century Gothic" panose="020B0502020202020204" pitchFamily="34" charset="0"/>
              </a:rPr>
              <a:t>- Post Permis Voiture</a:t>
            </a:r>
            <a:endParaRPr lang="fr-FR" altLang="fr-FR" sz="800" dirty="0">
              <a:solidFill>
                <a:prstClr val="black"/>
              </a:solidFill>
              <a:latin typeface="Century Gothic" panose="020B0502020202020204" pitchFamily="34" charset="0"/>
            </a:endParaRPr>
          </a:p>
          <a:p>
            <a:pPr lvl="0">
              <a:defRPr/>
            </a:pPr>
            <a:r>
              <a:rPr lang="fr-FR" altLang="fr-FR" sz="800" dirty="0">
                <a:solidFill>
                  <a:prstClr val="black"/>
                </a:solidFill>
                <a:latin typeface="Century Gothic" panose="020B0502020202020204" pitchFamily="34" charset="0"/>
              </a:rPr>
              <a:t>- CACES</a:t>
            </a:r>
            <a:r>
              <a:rPr lang="fr-FR" altLang="fr-FR" sz="800" dirty="0" smtClean="0">
                <a:solidFill>
                  <a:prstClr val="black"/>
                </a:solidFill>
                <a:latin typeface="Century Gothic" panose="020B0502020202020204" pitchFamily="34" charset="0"/>
              </a:rPr>
              <a:t>®</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xmlns="" id="{1246A20B-9F47-46CE-94A4-D82CADD3ACCE}"/>
              </a:ext>
            </a:extLst>
          </p:cNvPr>
          <p:cNvSpPr/>
          <p:nvPr/>
        </p:nvSpPr>
        <p:spPr>
          <a:xfrm>
            <a:off x="4975960" y="4759871"/>
            <a:ext cx="1667730" cy="98888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Salah GRAERIA</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marR="0" lvl="0" defTabSz="457200" rtl="0" eaLnBrk="1" latinLnBrk="0" hangingPunct="1">
              <a:lnSpc>
                <a:spcPct val="100000"/>
              </a:lnSpc>
              <a:spcBef>
                <a:spcPts val="0"/>
              </a:spcBef>
              <a:spcAft>
                <a:spcPts val="0"/>
              </a:spcAft>
              <a:buClrTx/>
              <a:buSzTx/>
              <a:tabLst/>
              <a:defRPr/>
            </a:pPr>
            <a:r>
              <a:rPr lang="fr-FR" altLang="fr-FR" sz="800" dirty="0" smtClean="0">
                <a:solidFill>
                  <a:prstClr val="black"/>
                </a:solidFill>
                <a:latin typeface="Century Gothic" panose="020B0502020202020204" pitchFamily="34" charset="0"/>
              </a:rPr>
              <a:t>- </a:t>
            </a:r>
            <a:r>
              <a:rPr lang="fr-FR" altLang="fr-FR" sz="800" noProof="0" dirty="0" smtClean="0">
                <a:solidFill>
                  <a:prstClr val="black"/>
                </a:solidFill>
                <a:latin typeface="Century Gothic" panose="020B0502020202020204" pitchFamily="34" charset="0"/>
              </a:rPr>
              <a:t>Voiture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2 Roues</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Groupe</a:t>
            </a:r>
            <a:r>
              <a:rPr kumimoji="0" lang="fr-FR" altLang="fr-FR" sz="800" b="0" i="0" u="none" strike="noStrike" kern="1200" cap="none" spc="0" normalizeH="0" noProof="0" dirty="0" smtClean="0">
                <a:ln>
                  <a:noFill/>
                </a:ln>
                <a:solidFill>
                  <a:prstClr val="black"/>
                </a:solidFill>
                <a:effectLst/>
                <a:uLnTx/>
                <a:uFillTx/>
                <a:latin typeface="Century Gothic" panose="020B0502020202020204" pitchFamily="34" charset="0"/>
              </a:rPr>
              <a:t> Lourds</a:t>
            </a:r>
            <a:endPar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endParaRP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 FIMO / FCO</a:t>
            </a:r>
          </a:p>
          <a:p>
            <a:pPr marL="0" marR="0" lvl="0" indent="0" defTabSz="457200" rtl="0" eaLnBrk="1" latinLnBrk="0" hangingPunct="1">
              <a:lnSpc>
                <a:spcPct val="100000"/>
              </a:lnSpc>
              <a:spcBef>
                <a:spcPts val="0"/>
              </a:spcBef>
              <a:spcAft>
                <a:spcPts val="0"/>
              </a:spcAft>
              <a:buClrTx/>
              <a:buSzTx/>
              <a:buFontTx/>
              <a:buNone/>
              <a:tabLst/>
              <a:defRPr/>
            </a:pPr>
            <a:r>
              <a:rPr lang="fr-FR" altLang="fr-FR" sz="800" dirty="0" smtClean="0">
                <a:solidFill>
                  <a:prstClr val="black"/>
                </a:solidFill>
                <a:latin typeface="Century Gothic" panose="020B0502020202020204" pitchFamily="34" charset="0"/>
              </a:rPr>
              <a:t>- Titres Professionnelles</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xmlns="" id="{DA9047DC-A495-4B25-8D74-6A8A71A11361}"/>
              </a:ext>
            </a:extLst>
          </p:cNvPr>
          <p:cNvSpPr/>
          <p:nvPr/>
        </p:nvSpPr>
        <p:spPr>
          <a:xfrm>
            <a:off x="8132647" y="32697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xmlns="" id="{9A2D0A92-7516-4C9C-AD09-E81A4FEC0D39}"/>
              </a:ext>
            </a:extLst>
          </p:cNvPr>
          <p:cNvSpPr/>
          <p:nvPr/>
        </p:nvSpPr>
        <p:spPr>
          <a:xfrm>
            <a:off x="6244059" y="404229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xmlns=""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70263" y="3183233"/>
            <a:ext cx="701271" cy="753886"/>
          </a:xfrm>
          <a:prstGeom prst="rect">
            <a:avLst/>
          </a:prstGeom>
        </p:spPr>
      </p:pic>
      <p:sp>
        <p:nvSpPr>
          <p:cNvPr id="47" name="Rectangle 46">
            <a:extLst>
              <a:ext uri="{FF2B5EF4-FFF2-40B4-BE49-F238E27FC236}">
                <a16:creationId xmlns:a16="http://schemas.microsoft.com/office/drawing/2014/main" xmlns="" id="{56A80585-C5A0-429C-BECD-DF8FABA9BB00}"/>
              </a:ext>
            </a:extLst>
          </p:cNvPr>
          <p:cNvSpPr/>
          <p:nvPr/>
        </p:nvSpPr>
        <p:spPr>
          <a:xfrm>
            <a:off x="6266114" y="5275473"/>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xmlns="" id="{395C230B-B460-4F15-9842-3A324636893A}"/>
              </a:ext>
            </a:extLst>
          </p:cNvPr>
          <p:cNvSpPr/>
          <p:nvPr/>
        </p:nvSpPr>
        <p:spPr>
          <a:xfrm>
            <a:off x="6887582" y="5285805"/>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dirty="0" smtClean="0">
                <a:solidFill>
                  <a:prstClr val="black"/>
                </a:solidFill>
                <a:latin typeface="Century Gothic" panose="020B0502020202020204" pitchFamily="34" charset="0"/>
              </a:rPr>
              <a:t>Cindy GRETTEN</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a:t>
            </a:r>
            <a:r>
              <a:rPr kumimoji="0" lang="fr-FR" altLang="fr-FR" sz="800" b="0" i="0" u="none" strike="noStrike" kern="1200" cap="none" spc="0" normalizeH="0" baseline="0" noProof="0" dirty="0" smtClean="0">
                <a:ln>
                  <a:noFill/>
                </a:ln>
                <a:solidFill>
                  <a:prstClr val="black"/>
                </a:solidFill>
                <a:effectLst/>
                <a:uLnTx/>
                <a:uFillTx/>
                <a:latin typeface="Century Gothic" panose="020B0502020202020204" pitchFamily="34" charset="0"/>
              </a:rPr>
              <a:t>dispensées</a:t>
            </a:r>
          </a:p>
          <a:p>
            <a:pPr lvl="0">
              <a:defRPr/>
            </a:pPr>
            <a:r>
              <a:rPr lang="fr-FR" altLang="fr-FR" sz="800" dirty="0" smtClean="0">
                <a:solidFill>
                  <a:prstClr val="black"/>
                </a:solidFill>
                <a:latin typeface="Century Gothic" panose="020B0502020202020204" pitchFamily="34" charset="0"/>
              </a:rPr>
              <a:t>- Code </a:t>
            </a:r>
            <a:r>
              <a:rPr lang="fr-FR" altLang="fr-FR" sz="800" dirty="0">
                <a:solidFill>
                  <a:prstClr val="black"/>
                </a:solidFill>
                <a:latin typeface="Century Gothic" panose="020B0502020202020204" pitchFamily="34" charset="0"/>
              </a:rPr>
              <a:t>de la Route / R.V.P.</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Voiture</a:t>
            </a:r>
            <a:br>
              <a:rPr lang="fr-FR" altLang="fr-FR" sz="800" dirty="0">
                <a:solidFill>
                  <a:prstClr val="black"/>
                </a:solidFill>
                <a:latin typeface="Century Gothic" panose="020B0502020202020204" pitchFamily="34" charset="0"/>
              </a:rPr>
            </a:br>
            <a:r>
              <a:rPr lang="fr-FR" altLang="fr-FR" sz="800" dirty="0">
                <a:solidFill>
                  <a:prstClr val="black"/>
                </a:solidFill>
                <a:latin typeface="Century Gothic" panose="020B0502020202020204" pitchFamily="34" charset="0"/>
              </a:rPr>
              <a:t>- </a:t>
            </a:r>
            <a:r>
              <a:rPr lang="fr-FR" altLang="fr-FR" sz="800" dirty="0" smtClean="0">
                <a:solidFill>
                  <a:prstClr val="black"/>
                </a:solidFill>
                <a:latin typeface="Century Gothic" panose="020B0502020202020204" pitchFamily="34" charset="0"/>
              </a:rPr>
              <a:t>B96 &amp; BE</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xmlns="" id="{09594EA9-F988-489C-926E-E83A85D54CD1}"/>
              </a:ext>
            </a:extLst>
          </p:cNvPr>
          <p:cNvSpPr/>
          <p:nvPr/>
        </p:nvSpPr>
        <p:spPr>
          <a:xfrm>
            <a:off x="8132645" y="5758527"/>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xmlns=""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186613" y="2661700"/>
            <a:ext cx="701271" cy="763656"/>
          </a:xfrm>
          <a:prstGeom prst="rect">
            <a:avLst/>
          </a:prstGeom>
        </p:spPr>
      </p:pic>
      <p:pic>
        <p:nvPicPr>
          <p:cNvPr id="46" name="Image 45">
            <a:extLst>
              <a:ext uri="{FF2B5EF4-FFF2-40B4-BE49-F238E27FC236}">
                <a16:creationId xmlns:a16="http://schemas.microsoft.com/office/drawing/2014/main" xmlns=""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57050" y="5672381"/>
            <a:ext cx="701271" cy="753886"/>
          </a:xfrm>
          <a:prstGeom prst="rect">
            <a:avLst/>
          </a:prstGeom>
        </p:spPr>
      </p:pic>
      <p:pic>
        <p:nvPicPr>
          <p:cNvPr id="51" name="Image 50">
            <a:extLst>
              <a:ext uri="{FF2B5EF4-FFF2-40B4-BE49-F238E27FC236}">
                <a16:creationId xmlns:a16="http://schemas.microsoft.com/office/drawing/2014/main" xmlns=""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186311" y="5186347"/>
            <a:ext cx="701271" cy="763656"/>
          </a:xfrm>
          <a:prstGeom prst="rect">
            <a:avLst/>
          </a:prstGeom>
        </p:spPr>
      </p:pic>
      <p:sp>
        <p:nvSpPr>
          <p:cNvPr id="52" name="Rectangle 51">
            <a:extLst>
              <a:ext uri="{FF2B5EF4-FFF2-40B4-BE49-F238E27FC236}">
                <a16:creationId xmlns:a16="http://schemas.microsoft.com/office/drawing/2014/main" xmlns="" id="{25977EBD-EB84-48F2-8A5C-B8B3BE36A912}"/>
              </a:ext>
            </a:extLst>
          </p:cNvPr>
          <p:cNvSpPr/>
          <p:nvPr/>
        </p:nvSpPr>
        <p:spPr>
          <a:xfrm>
            <a:off x="8132646" y="454293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53" name="Rectangle 52">
            <a:extLst>
              <a:ext uri="{FF2B5EF4-FFF2-40B4-BE49-F238E27FC236}">
                <a16:creationId xmlns:a16="http://schemas.microsoft.com/office/drawing/2014/main" xmlns="" id="{BC31B619-DA26-40F1-8657-10CEFCED928F}"/>
              </a:ext>
            </a:extLst>
          </p:cNvPr>
          <p:cNvSpPr/>
          <p:nvPr/>
        </p:nvSpPr>
        <p:spPr>
          <a:xfrm>
            <a:off x="2057695" y="4472576"/>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xmlns=""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1993145" y="4395632"/>
            <a:ext cx="701271" cy="763656"/>
          </a:xfrm>
          <a:prstGeom prst="rect">
            <a:avLst/>
          </a:prstGeom>
        </p:spPr>
      </p:pic>
      <p:pic>
        <p:nvPicPr>
          <p:cNvPr id="5" name="Image 4"/>
          <p:cNvPicPr>
            <a:picLocks noChangeAspect="1"/>
          </p:cNvPicPr>
          <p:nvPr/>
        </p:nvPicPr>
        <p:blipFill>
          <a:blip r:embed="rId4"/>
          <a:stretch>
            <a:fillRect/>
          </a:stretch>
        </p:blipFill>
        <p:spPr>
          <a:xfrm>
            <a:off x="389397" y="4965948"/>
            <a:ext cx="539512" cy="598130"/>
          </a:xfrm>
          <a:prstGeom prst="rect">
            <a:avLst/>
          </a:prstGeom>
        </p:spPr>
      </p:pic>
      <p:pic>
        <p:nvPicPr>
          <p:cNvPr id="3" name="Image 2"/>
          <p:cNvPicPr>
            <a:picLocks noChangeAspect="1"/>
          </p:cNvPicPr>
          <p:nvPr/>
        </p:nvPicPr>
        <p:blipFill>
          <a:blip r:embed="rId5"/>
          <a:stretch>
            <a:fillRect/>
          </a:stretch>
        </p:blipFill>
        <p:spPr>
          <a:xfrm>
            <a:off x="338894" y="4919011"/>
            <a:ext cx="646232" cy="695004"/>
          </a:xfrm>
          <a:prstGeom prst="rect">
            <a:avLst/>
          </a:prstGeom>
        </p:spPr>
      </p:pic>
      <p:sp>
        <p:nvSpPr>
          <p:cNvPr id="56" name="Rectangle : coins arrondis 23">
            <a:extLst>
              <a:ext uri="{FF2B5EF4-FFF2-40B4-BE49-F238E27FC236}">
                <a16:creationId xmlns:a16="http://schemas.microsoft.com/office/drawing/2014/main" xmlns="" id="{39FF2BC5-EB22-40DF-96F3-89A63427436B}"/>
              </a:ext>
            </a:extLst>
          </p:cNvPr>
          <p:cNvSpPr/>
          <p:nvPr/>
        </p:nvSpPr>
        <p:spPr>
          <a:xfrm>
            <a:off x="2790311" y="2446637"/>
            <a:ext cx="1712725" cy="62641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noProof="0" dirty="0" smtClean="0">
                <a:solidFill>
                  <a:prstClr val="black"/>
                </a:solidFill>
                <a:latin typeface="Century Gothic" panose="020B0502020202020204" pitchFamily="34" charset="0"/>
              </a:rPr>
              <a:t>Didier VOGELGESANG</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dirty="0" smtClean="0">
                <a:ln>
                  <a:noFill/>
                </a:ln>
                <a:solidFill>
                  <a:prstClr val="black"/>
                </a:solidFill>
                <a:effectLst/>
                <a:uLnTx/>
                <a:uFillTx/>
                <a:latin typeface="Century Gothic" panose="020B0502020202020204" pitchFamily="34" charset="0"/>
              </a:rPr>
              <a:t>- Directeur</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dirty="0" smtClean="0">
                <a:ln>
                  <a:noFill/>
                </a:ln>
                <a:solidFill>
                  <a:prstClr val="black"/>
                </a:solidFill>
                <a:effectLst/>
                <a:uLnTx/>
                <a:uFillTx/>
                <a:latin typeface="Century Gothic" panose="020B0502020202020204" pitchFamily="34" charset="0"/>
              </a:rPr>
              <a:t>  Centre de Formation &amp;</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dirty="0" smtClean="0">
                <a:ln>
                  <a:noFill/>
                </a:ln>
                <a:solidFill>
                  <a:prstClr val="black"/>
                </a:solidFill>
                <a:effectLst/>
                <a:uLnTx/>
                <a:uFillTx/>
                <a:latin typeface="Century Gothic" panose="020B0502020202020204" pitchFamily="34" charset="0"/>
              </a:rPr>
              <a:t>  Ecole de Conduite</a:t>
            </a:r>
            <a:endParaRPr kumimoji="0" lang="fr-FR" altLang="fr-FR" sz="800" b="0" i="0" u="none" strike="noStrike" kern="1200" cap="none" spc="0" normalizeH="0" baseline="0" dirty="0" smtClean="0">
              <a:ln>
                <a:noFill/>
              </a:ln>
              <a:solidFill>
                <a:prstClr val="black"/>
              </a:solidFill>
              <a:effectLst/>
              <a:uLnTx/>
              <a:uFillTx/>
              <a:latin typeface="Century Gothic" panose="020B0502020202020204" pitchFamily="34" charset="0"/>
            </a:endParaRPr>
          </a:p>
        </p:txBody>
      </p:sp>
      <p:sp>
        <p:nvSpPr>
          <p:cNvPr id="57" name="Rectangle 56">
            <a:extLst>
              <a:ext uri="{FF2B5EF4-FFF2-40B4-BE49-F238E27FC236}">
                <a16:creationId xmlns:a16="http://schemas.microsoft.com/office/drawing/2014/main" xmlns="" id="{290FD4EA-63DA-4C4B-94B8-D9DD6BBDA268}"/>
              </a:ext>
            </a:extLst>
          </p:cNvPr>
          <p:cNvSpPr/>
          <p:nvPr/>
        </p:nvSpPr>
        <p:spPr>
          <a:xfrm>
            <a:off x="4221449" y="2778862"/>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9" name="Image 8"/>
          <p:cNvPicPr>
            <a:picLocks noChangeAspect="1"/>
          </p:cNvPicPr>
          <p:nvPr/>
        </p:nvPicPr>
        <p:blipFill>
          <a:blip r:embed="rId6"/>
          <a:stretch>
            <a:fillRect/>
          </a:stretch>
        </p:blipFill>
        <p:spPr>
          <a:xfrm>
            <a:off x="4152486" y="2701764"/>
            <a:ext cx="701101" cy="762066"/>
          </a:xfrm>
          <a:prstGeom prst="rect">
            <a:avLst/>
          </a:prstGeom>
        </p:spPr>
      </p:pic>
      <p:pic>
        <p:nvPicPr>
          <p:cNvPr id="2" name="Image 1"/>
          <p:cNvPicPr>
            <a:picLocks noChangeAspect="1"/>
          </p:cNvPicPr>
          <p:nvPr/>
        </p:nvPicPr>
        <p:blipFill>
          <a:blip r:embed="rId6"/>
          <a:stretch>
            <a:fillRect/>
          </a:stretch>
        </p:blipFill>
        <p:spPr>
          <a:xfrm>
            <a:off x="8063281" y="4456744"/>
            <a:ext cx="701101" cy="762066"/>
          </a:xfrm>
          <a:prstGeom prst="rect">
            <a:avLst/>
          </a:prstGeom>
        </p:spPr>
      </p:pic>
      <p:sp>
        <p:nvSpPr>
          <p:cNvPr id="50" name="Rectangle : coins arrondis 35">
            <a:extLst>
              <a:ext uri="{FF2B5EF4-FFF2-40B4-BE49-F238E27FC236}">
                <a16:creationId xmlns:a16="http://schemas.microsoft.com/office/drawing/2014/main" xmlns="" id="{25B6B8D9-7D8B-46DA-BDF4-5B0FE6202403}"/>
              </a:ext>
            </a:extLst>
          </p:cNvPr>
          <p:cNvSpPr/>
          <p:nvPr/>
        </p:nvSpPr>
        <p:spPr>
          <a:xfrm>
            <a:off x="2784239" y="3956724"/>
            <a:ext cx="1718797" cy="57981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defRPr/>
            </a:pPr>
            <a:r>
              <a:rPr lang="fr-FR" altLang="fr-FR" sz="800" noProof="0" dirty="0" smtClean="0">
                <a:solidFill>
                  <a:prstClr val="black"/>
                </a:solidFill>
                <a:latin typeface="Century Gothic" panose="020B0502020202020204" pitchFamily="34" charset="0"/>
              </a:rPr>
              <a:t>Thomas VOGELGESANG</a:t>
            </a:r>
          </a:p>
          <a:p>
            <a:pPr lvl="0">
              <a:defRPr/>
            </a:pPr>
            <a:r>
              <a:rPr lang="fr-FR" altLang="fr-FR" sz="800" dirty="0" smtClean="0">
                <a:solidFill>
                  <a:prstClr val="black"/>
                </a:solidFill>
                <a:latin typeface="Century Gothic" panose="020B0502020202020204" pitchFamily="34" charset="0"/>
              </a:rPr>
              <a:t> - Responsable Pédagogique</a:t>
            </a:r>
            <a:endParaRPr lang="fr-FR" altLang="fr-FR" sz="800" dirty="0">
              <a:solidFill>
                <a:prstClr val="black"/>
              </a:solidFill>
              <a:latin typeface="Century Gothic" panose="020B0502020202020204" pitchFamily="34" charset="0"/>
            </a:endParaRPr>
          </a:p>
          <a:p>
            <a:pPr lvl="0">
              <a:defRPr/>
            </a:pPr>
            <a:r>
              <a:rPr lang="fr-FR" altLang="fr-FR" sz="800" dirty="0">
                <a:solidFill>
                  <a:prstClr val="black"/>
                </a:solidFill>
                <a:latin typeface="Century Gothic" panose="020B0502020202020204" pitchFamily="34" charset="0"/>
              </a:rPr>
              <a:t> </a:t>
            </a:r>
            <a:r>
              <a:rPr lang="fr-FR" altLang="fr-FR" sz="800" dirty="0" smtClean="0">
                <a:solidFill>
                  <a:prstClr val="black"/>
                </a:solidFill>
                <a:latin typeface="Century Gothic" panose="020B0502020202020204" pitchFamily="34" charset="0"/>
              </a:rPr>
              <a:t>  Ecole </a:t>
            </a:r>
            <a:r>
              <a:rPr lang="fr-FR" altLang="fr-FR" sz="800" dirty="0">
                <a:solidFill>
                  <a:prstClr val="black"/>
                </a:solidFill>
                <a:latin typeface="Century Gothic" panose="020B0502020202020204" pitchFamily="34" charset="0"/>
              </a:rPr>
              <a:t>de Conduite </a:t>
            </a:r>
            <a:r>
              <a:rPr lang="fr-FR" altLang="fr-FR" sz="800" dirty="0" smtClean="0">
                <a:solidFill>
                  <a:prstClr val="black"/>
                </a:solidFill>
                <a:latin typeface="Century Gothic" panose="020B0502020202020204" pitchFamily="34" charset="0"/>
              </a:rPr>
              <a:t>2 Roues</a:t>
            </a:r>
            <a:endParaRPr lang="fr-FR" altLang="fr-FR" sz="800" dirty="0">
              <a:solidFill>
                <a:prstClr val="black"/>
              </a:solidFill>
              <a:latin typeface="Century Gothic" panose="020B0502020202020204" pitchFamily="34" charset="0"/>
            </a:endParaRPr>
          </a:p>
        </p:txBody>
      </p:sp>
      <p:pic>
        <p:nvPicPr>
          <p:cNvPr id="12" name="Image 11"/>
          <p:cNvPicPr>
            <a:picLocks noChangeAspect="1"/>
          </p:cNvPicPr>
          <p:nvPr/>
        </p:nvPicPr>
        <p:blipFill>
          <a:blip r:embed="rId4"/>
          <a:stretch>
            <a:fillRect/>
          </a:stretch>
        </p:blipFill>
        <p:spPr>
          <a:xfrm>
            <a:off x="4161580" y="4456160"/>
            <a:ext cx="554784" cy="621846"/>
          </a:xfrm>
          <a:prstGeom prst="rect">
            <a:avLst/>
          </a:prstGeom>
        </p:spPr>
      </p:pic>
      <p:pic>
        <p:nvPicPr>
          <p:cNvPr id="10" name="Image 9"/>
          <p:cNvPicPr>
            <a:picLocks noChangeAspect="1"/>
          </p:cNvPicPr>
          <p:nvPr/>
        </p:nvPicPr>
        <p:blipFill>
          <a:blip r:embed="rId7"/>
          <a:stretch>
            <a:fillRect/>
          </a:stretch>
        </p:blipFill>
        <p:spPr>
          <a:xfrm>
            <a:off x="4091252" y="4386050"/>
            <a:ext cx="701101" cy="762066"/>
          </a:xfrm>
          <a:prstGeom prst="rect">
            <a:avLst/>
          </a:prstGeom>
        </p:spPr>
      </p:pic>
      <p:pic>
        <p:nvPicPr>
          <p:cNvPr id="15" name="Image 14"/>
          <p:cNvPicPr>
            <a:picLocks noChangeAspect="1"/>
          </p:cNvPicPr>
          <p:nvPr/>
        </p:nvPicPr>
        <p:blipFill>
          <a:blip r:embed="rId8"/>
          <a:stretch>
            <a:fillRect/>
          </a:stretch>
        </p:blipFill>
        <p:spPr>
          <a:xfrm>
            <a:off x="6185909" y="3947281"/>
            <a:ext cx="701101" cy="755970"/>
          </a:xfrm>
          <a:prstGeom prst="rect">
            <a:avLst/>
          </a:prstGeom>
        </p:spPr>
      </p:pic>
    </p:spTree>
    <p:extLst>
      <p:ext uri="{BB962C8B-B14F-4D97-AF65-F5344CB8AC3E}">
        <p14:creationId xmlns:p14="http://schemas.microsoft.com/office/powerpoint/2010/main" val="3708128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1584</Words>
  <Application>Microsoft Office PowerPoint</Application>
  <PresentationFormat>Affichage à l'écran (4:3)</PresentationFormat>
  <Paragraphs>380</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Wingdings</vt:lpstr>
      <vt:lpstr>Montserrat</vt:lpstr>
      <vt:lpstr>Calibri</vt:lpstr>
      <vt:lpstr>Century Gothic</vt:lpstr>
      <vt:lpstr>Arial</vt:lpstr>
      <vt:lpstr>Conception personnalisée</vt:lpstr>
      <vt:lpstr>Présentation PowerPoint</vt:lpstr>
      <vt:lpstr>CER RÉSEAU</vt:lpstr>
      <vt:lpstr>Présentation PowerPoint</vt:lpstr>
      <vt:lpstr>Nos FORMATIONS</vt:lpstr>
      <vt:lpstr>FORMATIONS PARTICULIERS </vt:lpstr>
      <vt:lpstr>FORMATIONS PARTICULIERS </vt:lpstr>
      <vt:lpstr>FORMATIONS PROFESSIONNELLES </vt:lpstr>
      <vt:lpstr>FORMATIONS PROFESSIONNELLES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Mathilde</cp:lastModifiedBy>
  <cp:revision>212</cp:revision>
  <cp:lastPrinted>2018-06-11T14:13:36Z</cp:lastPrinted>
  <dcterms:created xsi:type="dcterms:W3CDTF">2016-11-16T10:38:42Z</dcterms:created>
  <dcterms:modified xsi:type="dcterms:W3CDTF">2023-03-12T13:32:43Z</dcterms:modified>
</cp:coreProperties>
</file>